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434" r:id="rId3"/>
    <p:sldId id="436" r:id="rId4"/>
    <p:sldId id="382" r:id="rId5"/>
    <p:sldId id="258" r:id="rId6"/>
    <p:sldId id="437" r:id="rId7"/>
    <p:sldId id="438" r:id="rId8"/>
    <p:sldId id="439" r:id="rId9"/>
    <p:sldId id="440" r:id="rId10"/>
    <p:sldId id="441" r:id="rId11"/>
    <p:sldId id="442" r:id="rId12"/>
    <p:sldId id="443" r:id="rId13"/>
    <p:sldId id="279" r:id="rId14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4F81B4"/>
    <a:srgbClr val="3C5F95"/>
    <a:srgbClr val="3862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73842" autoAdjust="0"/>
  </p:normalViewPr>
  <p:slideViewPr>
    <p:cSldViewPr snapToGrid="0">
      <p:cViewPr varScale="1">
        <p:scale>
          <a:sx n="81" d="100"/>
          <a:sy n="81" d="100"/>
        </p:scale>
        <p:origin x="15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25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A6ADAC7D-A577-42D8-9C7E-AF1715ED8AA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690705"/>
            <a:ext cx="3037840" cy="170856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3425" y="2778369"/>
            <a:ext cx="5608320" cy="5849816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BA0DC8AA-1CEB-46E7-827D-A10A4DC2BB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264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690563"/>
            <a:ext cx="3035300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299">
              <a:defRPr/>
            </a:pPr>
            <a:endParaRPr lang="bg-BG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>
                <a:solidFill>
                  <a:prstClr val="black"/>
                </a:solidFill>
              </a:rPr>
              <a:pPr/>
              <a:t>1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45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690563"/>
            <a:ext cx="3035300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>
                <a:solidFill>
                  <a:prstClr val="black"/>
                </a:solidFill>
              </a:rPr>
              <a:pPr/>
              <a:t>10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16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690563"/>
            <a:ext cx="3035300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35437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690563"/>
            <a:ext cx="3035300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04255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690563"/>
            <a:ext cx="3035300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299">
              <a:defRPr/>
            </a:pPr>
            <a:r>
              <a:rPr lang="en-US" b="0" dirty="0"/>
              <a:t>.. </a:t>
            </a:r>
            <a:endParaRPr lang="bg-BG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>
                <a:solidFill>
                  <a:prstClr val="black"/>
                </a:solidFill>
              </a:rPr>
              <a:pPr/>
              <a:t>13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29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690563"/>
            <a:ext cx="3035300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ECA5A7-B492-48DE-AC04-28E27A2EEFEF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049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690563"/>
            <a:ext cx="3035300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ECA5A7-B492-48DE-AC04-28E27A2EEFEF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509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690563"/>
            <a:ext cx="3035300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88721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690563"/>
            <a:ext cx="3035300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>
                <a:solidFill>
                  <a:prstClr val="black"/>
                </a:solidFill>
              </a:rPr>
              <a:pPr/>
              <a:t>5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23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690563"/>
            <a:ext cx="3035300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>
                <a:solidFill>
                  <a:prstClr val="black"/>
                </a:solidFill>
              </a:rPr>
              <a:pPr/>
              <a:t>6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812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690563"/>
            <a:ext cx="3035300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07051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690563"/>
            <a:ext cx="3035300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>
                <a:solidFill>
                  <a:prstClr val="black"/>
                </a:solidFill>
              </a:rPr>
              <a:pPr/>
              <a:t>8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90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690563"/>
            <a:ext cx="3035300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>
                <a:solidFill>
                  <a:prstClr val="black"/>
                </a:solidFill>
              </a:rPr>
              <a:pPr/>
              <a:t>9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062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35" y="6334232"/>
            <a:ext cx="1579131" cy="347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3932" y="150815"/>
            <a:ext cx="9144001" cy="900747"/>
          </a:xfrm>
          <a:prstGeom prst="rect">
            <a:avLst/>
          </a:prstGeom>
        </p:spPr>
        <p:txBody>
          <a:bodyPr anchor="b"/>
          <a:lstStyle>
            <a:lvl1pPr algn="l">
              <a:defRPr sz="3000" baseline="0">
                <a:latin typeface="Franklin Gothic Demi" panose="020B0703020102020204" pitchFamily="34" charset="0"/>
                <a:ea typeface="Franklin Gothic Demi" panose="020B0703020102020204" pitchFamily="34" charset="0"/>
                <a:cs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792" y="914400"/>
            <a:ext cx="9144001" cy="4457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bg-BG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-7619" y="502921"/>
            <a:ext cx="937260" cy="600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800">
              <a:solidFill>
                <a:srgbClr val="992013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9" y="552194"/>
            <a:ext cx="729985" cy="465076"/>
          </a:xfrm>
          <a:prstGeom prst="rect">
            <a:avLst/>
          </a:prstGeom>
          <a:noFill/>
        </p:spPr>
        <p:txBody>
          <a:bodyPr/>
          <a:lstStyle>
            <a:lvl1pPr algn="ctr">
              <a:defRPr sz="2100">
                <a:solidFill>
                  <a:schemeClr val="accent5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fld id="{CCB13F18-A32D-40F8-92A2-4CABB04772E8}" type="slidenum">
              <a:rPr lang="bg-BG" smtClean="0">
                <a:solidFill>
                  <a:srgbClr val="F6F6F6"/>
                </a:solidFill>
              </a:rPr>
              <a:pPr/>
              <a:t>‹#›</a:t>
            </a:fld>
            <a:endParaRPr lang="bg-BG" dirty="0">
              <a:solidFill>
                <a:srgbClr val="F6F6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2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517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869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85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Rounded Rectangle 8"/>
          <p:cNvSpPr/>
          <p:nvPr/>
        </p:nvSpPr>
        <p:spPr>
          <a:xfrm>
            <a:off x="6351639" y="4704736"/>
            <a:ext cx="5491316" cy="1401096"/>
          </a:xfrm>
          <a:prstGeom prst="roundRect">
            <a:avLst>
              <a:gd name="adj" fmla="val 50000"/>
            </a:avLst>
          </a:prstGeom>
          <a:solidFill>
            <a:srgbClr val="D9D9D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Beta Brotherhood Assessment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Chapter Report Overview</a:t>
            </a:r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525868" y="1108623"/>
            <a:ext cx="3521318" cy="456320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bg-BG">
              <a:solidFill>
                <a:srgbClr val="992013"/>
              </a:solidFill>
            </a:endParaRPr>
          </a:p>
        </p:txBody>
      </p:sp>
      <p:sp>
        <p:nvSpPr>
          <p:cNvPr id="14" name="Round Same Side Corner Rectangle 13"/>
          <p:cNvSpPr/>
          <p:nvPr/>
        </p:nvSpPr>
        <p:spPr>
          <a:xfrm rot="5400000" flipH="1">
            <a:off x="670622" y="1293260"/>
            <a:ext cx="2862535" cy="419393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bg-BG">
              <a:solidFill>
                <a:srgbClr val="992013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821" y="2614127"/>
            <a:ext cx="2430023" cy="155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52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B13F18-A32D-40F8-92A2-4CABB04772E8}" type="slidenum">
              <a:rPr lang="bg-BG" smtClean="0">
                <a:solidFill>
                  <a:srgbClr val="F6F6F6"/>
                </a:solidFill>
              </a:rPr>
              <a:pPr/>
              <a:t>10</a:t>
            </a:fld>
            <a:endParaRPr lang="bg-BG" dirty="0">
              <a:solidFill>
                <a:srgbClr val="F6F6F6"/>
              </a:solidFill>
            </a:endParaRPr>
          </a:p>
        </p:txBody>
      </p:sp>
      <p:sp>
        <p:nvSpPr>
          <p:cNvPr id="24" name="Freeform 5"/>
          <p:cNvSpPr>
            <a:spLocks noEditPoints="1"/>
          </p:cNvSpPr>
          <p:nvPr/>
        </p:nvSpPr>
        <p:spPr bwMode="auto">
          <a:xfrm>
            <a:off x="3638317" y="2563197"/>
            <a:ext cx="225029" cy="225028"/>
          </a:xfrm>
          <a:custGeom>
            <a:avLst/>
            <a:gdLst>
              <a:gd name="T0" fmla="*/ 1308 w 1648"/>
              <a:gd name="T1" fmla="*/ 480 h 1642"/>
              <a:gd name="T2" fmla="*/ 828 w 1648"/>
              <a:gd name="T3" fmla="*/ 960 h 1642"/>
              <a:gd name="T4" fmla="*/ 348 w 1648"/>
              <a:gd name="T5" fmla="*/ 480 h 1642"/>
              <a:gd name="T6" fmla="*/ 828 w 1648"/>
              <a:gd name="T7" fmla="*/ 0 h 1642"/>
              <a:gd name="T8" fmla="*/ 1308 w 1648"/>
              <a:gd name="T9" fmla="*/ 480 h 1642"/>
              <a:gd name="T10" fmla="*/ 1224 w 1648"/>
              <a:gd name="T11" fmla="*/ 983 h 1642"/>
              <a:gd name="T12" fmla="*/ 828 w 1648"/>
              <a:gd name="T13" fmla="*/ 1120 h 1642"/>
              <a:gd name="T14" fmla="*/ 428 w 1648"/>
              <a:gd name="T15" fmla="*/ 980 h 1642"/>
              <a:gd name="T16" fmla="*/ 0 w 1648"/>
              <a:gd name="T17" fmla="*/ 1642 h 1642"/>
              <a:gd name="T18" fmla="*/ 1648 w 1648"/>
              <a:gd name="T19" fmla="*/ 1642 h 1642"/>
              <a:gd name="T20" fmla="*/ 1224 w 1648"/>
              <a:gd name="T21" fmla="*/ 983 h 1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48" h="1642">
                <a:moveTo>
                  <a:pt x="1308" y="480"/>
                </a:moveTo>
                <a:cubicBezTo>
                  <a:pt x="1308" y="745"/>
                  <a:pt x="1093" y="960"/>
                  <a:pt x="828" y="960"/>
                </a:cubicBezTo>
                <a:cubicBezTo>
                  <a:pt x="563" y="960"/>
                  <a:pt x="348" y="745"/>
                  <a:pt x="348" y="480"/>
                </a:cubicBezTo>
                <a:cubicBezTo>
                  <a:pt x="348" y="215"/>
                  <a:pt x="563" y="0"/>
                  <a:pt x="828" y="0"/>
                </a:cubicBezTo>
                <a:cubicBezTo>
                  <a:pt x="1093" y="0"/>
                  <a:pt x="1308" y="215"/>
                  <a:pt x="1308" y="480"/>
                </a:cubicBezTo>
                <a:close/>
                <a:moveTo>
                  <a:pt x="1224" y="983"/>
                </a:moveTo>
                <a:cubicBezTo>
                  <a:pt x="1113" y="1071"/>
                  <a:pt x="974" y="1120"/>
                  <a:pt x="828" y="1120"/>
                </a:cubicBezTo>
                <a:cubicBezTo>
                  <a:pt x="681" y="1120"/>
                  <a:pt x="541" y="1070"/>
                  <a:pt x="428" y="980"/>
                </a:cubicBezTo>
                <a:cubicBezTo>
                  <a:pt x="132" y="1088"/>
                  <a:pt x="0" y="1469"/>
                  <a:pt x="0" y="1642"/>
                </a:cubicBezTo>
                <a:cubicBezTo>
                  <a:pt x="1648" y="1642"/>
                  <a:pt x="1648" y="1642"/>
                  <a:pt x="1648" y="1642"/>
                </a:cubicBezTo>
                <a:cubicBezTo>
                  <a:pt x="1648" y="1470"/>
                  <a:pt x="1515" y="1093"/>
                  <a:pt x="1224" y="98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>
              <a:solidFill>
                <a:srgbClr val="006DC8"/>
              </a:solidFill>
              <a:latin typeface="Arial" charset="0"/>
            </a:endParaRPr>
          </a:p>
        </p:txBody>
      </p:sp>
      <p:sp>
        <p:nvSpPr>
          <p:cNvPr id="32" name="Freeform 13"/>
          <p:cNvSpPr>
            <a:spLocks noEditPoints="1"/>
          </p:cNvSpPr>
          <p:nvPr/>
        </p:nvSpPr>
        <p:spPr bwMode="auto">
          <a:xfrm>
            <a:off x="3630028" y="3803518"/>
            <a:ext cx="257746" cy="257746"/>
          </a:xfrm>
          <a:custGeom>
            <a:avLst/>
            <a:gdLst>
              <a:gd name="T0" fmla="*/ 1158 w 1640"/>
              <a:gd name="T1" fmla="*/ 965 h 1642"/>
              <a:gd name="T2" fmla="*/ 705 w 1640"/>
              <a:gd name="T3" fmla="*/ 965 h 1642"/>
              <a:gd name="T4" fmla="*/ 705 w 1640"/>
              <a:gd name="T5" fmla="*/ 467 h 1642"/>
              <a:gd name="T6" fmla="*/ 849 w 1640"/>
              <a:gd name="T7" fmla="*/ 467 h 1642"/>
              <a:gd name="T8" fmla="*/ 849 w 1640"/>
              <a:gd name="T9" fmla="*/ 821 h 1642"/>
              <a:gd name="T10" fmla="*/ 1158 w 1640"/>
              <a:gd name="T11" fmla="*/ 821 h 1642"/>
              <a:gd name="T12" fmla="*/ 1158 w 1640"/>
              <a:gd name="T13" fmla="*/ 965 h 1642"/>
              <a:gd name="T14" fmla="*/ 1354 w 1640"/>
              <a:gd name="T15" fmla="*/ 1311 h 1642"/>
              <a:gd name="T16" fmla="*/ 1543 w 1640"/>
              <a:gd name="T17" fmla="*/ 824 h 1642"/>
              <a:gd name="T18" fmla="*/ 820 w 1640"/>
              <a:gd name="T19" fmla="*/ 101 h 1642"/>
              <a:gd name="T20" fmla="*/ 97 w 1640"/>
              <a:gd name="T21" fmla="*/ 824 h 1642"/>
              <a:gd name="T22" fmla="*/ 286 w 1640"/>
              <a:gd name="T23" fmla="*/ 1311 h 1642"/>
              <a:gd name="T24" fmla="*/ 171 w 1640"/>
              <a:gd name="T25" fmla="*/ 1599 h 1642"/>
              <a:gd name="T26" fmla="*/ 179 w 1640"/>
              <a:gd name="T27" fmla="*/ 1633 h 1642"/>
              <a:gd name="T28" fmla="*/ 215 w 1640"/>
              <a:gd name="T29" fmla="*/ 1635 h 1642"/>
              <a:gd name="T30" fmla="*/ 476 w 1640"/>
              <a:gd name="T31" fmla="*/ 1460 h 1642"/>
              <a:gd name="T32" fmla="*/ 820 w 1640"/>
              <a:gd name="T33" fmla="*/ 1547 h 1642"/>
              <a:gd name="T34" fmla="*/ 1164 w 1640"/>
              <a:gd name="T35" fmla="*/ 1460 h 1642"/>
              <a:gd name="T36" fmla="*/ 1425 w 1640"/>
              <a:gd name="T37" fmla="*/ 1635 h 1642"/>
              <a:gd name="T38" fmla="*/ 1461 w 1640"/>
              <a:gd name="T39" fmla="*/ 1634 h 1642"/>
              <a:gd name="T40" fmla="*/ 1469 w 1640"/>
              <a:gd name="T41" fmla="*/ 1599 h 1642"/>
              <a:gd name="T42" fmla="*/ 1354 w 1640"/>
              <a:gd name="T43" fmla="*/ 1311 h 1642"/>
              <a:gd name="T44" fmla="*/ 820 w 1640"/>
              <a:gd name="T45" fmla="*/ 1367 h 1642"/>
              <a:gd name="T46" fmla="*/ 277 w 1640"/>
              <a:gd name="T47" fmla="*/ 824 h 1642"/>
              <a:gd name="T48" fmla="*/ 820 w 1640"/>
              <a:gd name="T49" fmla="*/ 281 h 1642"/>
              <a:gd name="T50" fmla="*/ 1363 w 1640"/>
              <a:gd name="T51" fmla="*/ 824 h 1642"/>
              <a:gd name="T52" fmla="*/ 820 w 1640"/>
              <a:gd name="T53" fmla="*/ 1367 h 1642"/>
              <a:gd name="T54" fmla="*/ 496 w 1640"/>
              <a:gd name="T55" fmla="*/ 46 h 1642"/>
              <a:gd name="T56" fmla="*/ 328 w 1640"/>
              <a:gd name="T57" fmla="*/ 0 h 1642"/>
              <a:gd name="T58" fmla="*/ 0 w 1640"/>
              <a:gd name="T59" fmla="*/ 328 h 1642"/>
              <a:gd name="T60" fmla="*/ 45 w 1640"/>
              <a:gd name="T61" fmla="*/ 493 h 1642"/>
              <a:gd name="T62" fmla="*/ 496 w 1640"/>
              <a:gd name="T63" fmla="*/ 46 h 1642"/>
              <a:gd name="T64" fmla="*/ 1595 w 1640"/>
              <a:gd name="T65" fmla="*/ 493 h 1642"/>
              <a:gd name="T66" fmla="*/ 1640 w 1640"/>
              <a:gd name="T67" fmla="*/ 328 h 1642"/>
              <a:gd name="T68" fmla="*/ 1312 w 1640"/>
              <a:gd name="T69" fmla="*/ 0 h 1642"/>
              <a:gd name="T70" fmla="*/ 1145 w 1640"/>
              <a:gd name="T71" fmla="*/ 46 h 1642"/>
              <a:gd name="T72" fmla="*/ 1595 w 1640"/>
              <a:gd name="T73" fmla="*/ 493 h 1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40" h="1642">
                <a:moveTo>
                  <a:pt x="1158" y="965"/>
                </a:moveTo>
                <a:cubicBezTo>
                  <a:pt x="705" y="965"/>
                  <a:pt x="705" y="965"/>
                  <a:pt x="705" y="965"/>
                </a:cubicBezTo>
                <a:cubicBezTo>
                  <a:pt x="705" y="467"/>
                  <a:pt x="705" y="467"/>
                  <a:pt x="705" y="467"/>
                </a:cubicBezTo>
                <a:cubicBezTo>
                  <a:pt x="849" y="467"/>
                  <a:pt x="849" y="467"/>
                  <a:pt x="849" y="467"/>
                </a:cubicBezTo>
                <a:cubicBezTo>
                  <a:pt x="849" y="821"/>
                  <a:pt x="849" y="821"/>
                  <a:pt x="849" y="821"/>
                </a:cubicBezTo>
                <a:cubicBezTo>
                  <a:pt x="1158" y="821"/>
                  <a:pt x="1158" y="821"/>
                  <a:pt x="1158" y="821"/>
                </a:cubicBezTo>
                <a:cubicBezTo>
                  <a:pt x="1158" y="965"/>
                  <a:pt x="1158" y="965"/>
                  <a:pt x="1158" y="965"/>
                </a:cubicBezTo>
                <a:close/>
                <a:moveTo>
                  <a:pt x="1354" y="1311"/>
                </a:moveTo>
                <a:cubicBezTo>
                  <a:pt x="1471" y="1183"/>
                  <a:pt x="1543" y="1012"/>
                  <a:pt x="1543" y="824"/>
                </a:cubicBezTo>
                <a:cubicBezTo>
                  <a:pt x="1543" y="424"/>
                  <a:pt x="1219" y="101"/>
                  <a:pt x="820" y="101"/>
                </a:cubicBezTo>
                <a:cubicBezTo>
                  <a:pt x="421" y="101"/>
                  <a:pt x="97" y="424"/>
                  <a:pt x="97" y="824"/>
                </a:cubicBezTo>
                <a:cubicBezTo>
                  <a:pt x="97" y="1012"/>
                  <a:pt x="169" y="1183"/>
                  <a:pt x="286" y="1311"/>
                </a:cubicBezTo>
                <a:cubicBezTo>
                  <a:pt x="250" y="1401"/>
                  <a:pt x="203" y="1520"/>
                  <a:pt x="171" y="1599"/>
                </a:cubicBezTo>
                <a:cubicBezTo>
                  <a:pt x="166" y="1611"/>
                  <a:pt x="169" y="1625"/>
                  <a:pt x="179" y="1633"/>
                </a:cubicBezTo>
                <a:cubicBezTo>
                  <a:pt x="190" y="1642"/>
                  <a:pt x="204" y="1642"/>
                  <a:pt x="215" y="1635"/>
                </a:cubicBezTo>
                <a:cubicBezTo>
                  <a:pt x="288" y="1586"/>
                  <a:pt x="398" y="1513"/>
                  <a:pt x="476" y="1460"/>
                </a:cubicBezTo>
                <a:cubicBezTo>
                  <a:pt x="579" y="1515"/>
                  <a:pt x="696" y="1547"/>
                  <a:pt x="820" y="1547"/>
                </a:cubicBezTo>
                <a:cubicBezTo>
                  <a:pt x="944" y="1547"/>
                  <a:pt x="1061" y="1515"/>
                  <a:pt x="1164" y="1460"/>
                </a:cubicBezTo>
                <a:cubicBezTo>
                  <a:pt x="1425" y="1635"/>
                  <a:pt x="1425" y="1635"/>
                  <a:pt x="1425" y="1635"/>
                </a:cubicBezTo>
                <a:cubicBezTo>
                  <a:pt x="1436" y="1642"/>
                  <a:pt x="1450" y="1642"/>
                  <a:pt x="1461" y="1634"/>
                </a:cubicBezTo>
                <a:cubicBezTo>
                  <a:pt x="1471" y="1625"/>
                  <a:pt x="1474" y="1612"/>
                  <a:pt x="1469" y="1599"/>
                </a:cubicBezTo>
                <a:lnTo>
                  <a:pt x="1354" y="1311"/>
                </a:lnTo>
                <a:close/>
                <a:moveTo>
                  <a:pt x="820" y="1367"/>
                </a:moveTo>
                <a:cubicBezTo>
                  <a:pt x="520" y="1367"/>
                  <a:pt x="277" y="1124"/>
                  <a:pt x="277" y="824"/>
                </a:cubicBezTo>
                <a:cubicBezTo>
                  <a:pt x="277" y="524"/>
                  <a:pt x="520" y="281"/>
                  <a:pt x="820" y="281"/>
                </a:cubicBezTo>
                <a:cubicBezTo>
                  <a:pt x="1120" y="281"/>
                  <a:pt x="1363" y="524"/>
                  <a:pt x="1363" y="824"/>
                </a:cubicBezTo>
                <a:cubicBezTo>
                  <a:pt x="1363" y="1124"/>
                  <a:pt x="1120" y="1367"/>
                  <a:pt x="820" y="1367"/>
                </a:cubicBezTo>
                <a:close/>
                <a:moveTo>
                  <a:pt x="496" y="46"/>
                </a:moveTo>
                <a:cubicBezTo>
                  <a:pt x="446" y="17"/>
                  <a:pt x="389" y="0"/>
                  <a:pt x="328" y="0"/>
                </a:cubicBezTo>
                <a:cubicBezTo>
                  <a:pt x="147" y="0"/>
                  <a:pt x="0" y="147"/>
                  <a:pt x="0" y="328"/>
                </a:cubicBezTo>
                <a:cubicBezTo>
                  <a:pt x="0" y="388"/>
                  <a:pt x="16" y="444"/>
                  <a:pt x="45" y="493"/>
                </a:cubicBezTo>
                <a:cubicBezTo>
                  <a:pt x="131" y="292"/>
                  <a:pt x="293" y="130"/>
                  <a:pt x="496" y="46"/>
                </a:cubicBezTo>
                <a:close/>
                <a:moveTo>
                  <a:pt x="1595" y="493"/>
                </a:moveTo>
                <a:cubicBezTo>
                  <a:pt x="1624" y="444"/>
                  <a:pt x="1640" y="388"/>
                  <a:pt x="1640" y="328"/>
                </a:cubicBezTo>
                <a:cubicBezTo>
                  <a:pt x="1640" y="147"/>
                  <a:pt x="1493" y="0"/>
                  <a:pt x="1312" y="0"/>
                </a:cubicBezTo>
                <a:cubicBezTo>
                  <a:pt x="1251" y="0"/>
                  <a:pt x="1194" y="17"/>
                  <a:pt x="1145" y="46"/>
                </a:cubicBezTo>
                <a:cubicBezTo>
                  <a:pt x="1347" y="130"/>
                  <a:pt x="1509" y="292"/>
                  <a:pt x="1595" y="4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>
              <a:solidFill>
                <a:srgbClr val="006DC8"/>
              </a:solidFill>
              <a:latin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199229" y="549070"/>
            <a:ext cx="6858001" cy="675560"/>
          </a:xfrm>
        </p:spPr>
        <p:txBody>
          <a:bodyPr/>
          <a:lstStyle/>
          <a:p>
            <a:pPr algn="l"/>
            <a:r>
              <a:rPr lang="en-US" cap="all" dirty="0"/>
              <a:t>The Chapter Report</a:t>
            </a:r>
            <a:endParaRPr lang="bg-BG" cap="al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0A134F-142B-412E-8085-3B9A5B082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185" y="1979746"/>
            <a:ext cx="9939629" cy="289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42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3930" y="159691"/>
            <a:ext cx="9144001" cy="900747"/>
          </a:xfrm>
        </p:spPr>
        <p:txBody>
          <a:bodyPr/>
          <a:lstStyle/>
          <a:p>
            <a:r>
              <a:rPr lang="en-US" cap="all" dirty="0"/>
              <a:t>Discussion Questions</a:t>
            </a:r>
            <a:endParaRPr lang="bg-BG" sz="4000" cap="all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CCB13F18-A32D-40F8-92A2-4CABB04772E8}" type="slidenum">
              <a:rPr lang="bg-BG" smtClean="0"/>
              <a:pPr algn="ctr"/>
              <a:t>11</a:t>
            </a:fld>
            <a:endParaRPr lang="bg-BG" dirty="0"/>
          </a:p>
        </p:txBody>
      </p:sp>
      <p:sp>
        <p:nvSpPr>
          <p:cNvPr id="26" name="TextBox 25"/>
          <p:cNvSpPr txBox="1"/>
          <p:nvPr/>
        </p:nvSpPr>
        <p:spPr>
          <a:xfrm>
            <a:off x="449578" y="1824217"/>
            <a:ext cx="96812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What are some of your thoughts coming out of your discussions?</a:t>
            </a:r>
          </a:p>
          <a:p>
            <a:endParaRPr lang="en-US" sz="2400" dirty="0"/>
          </a:p>
          <a:p>
            <a:r>
              <a:rPr lang="en-US" sz="2400" b="1" dirty="0"/>
              <a:t>What surprised you about our chapter based on the data in the report?</a:t>
            </a:r>
          </a:p>
          <a:p>
            <a:endParaRPr lang="en-US" sz="2400" dirty="0"/>
          </a:p>
          <a:p>
            <a:r>
              <a:rPr lang="en-US" sz="2400" b="1" dirty="0"/>
              <a:t>What surprised you about Beta overall based on the data in the report?</a:t>
            </a:r>
          </a:p>
          <a:p>
            <a:endParaRPr lang="en-US" sz="2400" dirty="0"/>
          </a:p>
          <a:p>
            <a:r>
              <a:rPr lang="en-US" sz="2400" b="1" dirty="0"/>
              <a:t>What is the area that you think we should focus our efforts on improving working on?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634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3930" y="159691"/>
            <a:ext cx="9144001" cy="900747"/>
          </a:xfrm>
        </p:spPr>
        <p:txBody>
          <a:bodyPr/>
          <a:lstStyle/>
          <a:p>
            <a:r>
              <a:rPr lang="en-US" cap="all" dirty="0"/>
              <a:t>Discussion Questions</a:t>
            </a:r>
            <a:endParaRPr lang="bg-BG" sz="4000" cap="all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CCB13F18-A32D-40F8-92A2-4CABB04772E8}" type="slidenum">
              <a:rPr lang="bg-BG" smtClean="0"/>
              <a:pPr algn="ctr"/>
              <a:t>12</a:t>
            </a:fld>
            <a:endParaRPr lang="bg-BG" dirty="0"/>
          </a:p>
        </p:txBody>
      </p:sp>
      <p:sp>
        <p:nvSpPr>
          <p:cNvPr id="26" name="TextBox 25"/>
          <p:cNvSpPr txBox="1"/>
          <p:nvPr/>
        </p:nvSpPr>
        <p:spPr>
          <a:xfrm>
            <a:off x="1255393" y="2459504"/>
            <a:ext cx="96812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Where should the executive team members, and the membership overall look to focus in the coming year.</a:t>
            </a:r>
          </a:p>
        </p:txBody>
      </p:sp>
    </p:spTree>
    <p:extLst>
      <p:ext uri="{BB962C8B-B14F-4D97-AF65-F5344CB8AC3E}">
        <p14:creationId xmlns:p14="http://schemas.microsoft.com/office/powerpoint/2010/main" val="321161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Rounded Rectangle 8"/>
          <p:cNvSpPr/>
          <p:nvPr/>
        </p:nvSpPr>
        <p:spPr>
          <a:xfrm>
            <a:off x="6351639" y="4704736"/>
            <a:ext cx="5491316" cy="1401096"/>
          </a:xfrm>
          <a:prstGeom prst="roundRect">
            <a:avLst>
              <a:gd name="adj" fmla="val 50000"/>
            </a:avLst>
          </a:prstGeom>
          <a:solidFill>
            <a:srgbClr val="D9D9D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Beta Brotherhood Assessment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</a:rPr>
              <a:t>Chapter Report Overview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525868" y="1108623"/>
            <a:ext cx="3521318" cy="456320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bg-BG">
              <a:solidFill>
                <a:srgbClr val="992013"/>
              </a:solidFill>
            </a:endParaRPr>
          </a:p>
        </p:txBody>
      </p:sp>
      <p:sp>
        <p:nvSpPr>
          <p:cNvPr id="14" name="Round Same Side Corner Rectangle 13"/>
          <p:cNvSpPr/>
          <p:nvPr/>
        </p:nvSpPr>
        <p:spPr>
          <a:xfrm rot="5400000" flipH="1">
            <a:off x="670622" y="1293260"/>
            <a:ext cx="2862535" cy="419393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bg-BG">
              <a:solidFill>
                <a:srgbClr val="992013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821" y="2614127"/>
            <a:ext cx="2430023" cy="155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75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6792" y="54007"/>
            <a:ext cx="10366222" cy="900747"/>
          </a:xfrm>
        </p:spPr>
        <p:txBody>
          <a:bodyPr/>
          <a:lstStyle/>
          <a:p>
            <a:pPr algn="l"/>
            <a:r>
              <a:rPr lang="en-US" dirty="0"/>
              <a:t>Strategic Initiatives</a:t>
            </a:r>
            <a:endParaRPr lang="bg-BG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792" y="817082"/>
            <a:ext cx="9144001" cy="445770"/>
          </a:xfrm>
        </p:spPr>
        <p:txBody>
          <a:bodyPr/>
          <a:lstStyle/>
          <a:p>
            <a:pPr algn="l"/>
            <a:r>
              <a:rPr lang="en-US" sz="2000" dirty="0">
                <a:ea typeface="Open Sans" panose="020B0606030504020204" pitchFamily="34" charset="0"/>
                <a:cs typeface="Open Sans" panose="020B0606030504020204" pitchFamily="34" charset="0"/>
              </a:rPr>
              <a:t>Beta Theta Pi Fraternity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13F18-A32D-40F8-92A2-4CABB04772E8}" type="slidenum">
              <a:rPr kumimoji="0" lang="bg-BG" sz="2800" b="0" i="0" u="none" strike="noStrike" kern="1200" cap="none" spc="0" normalizeH="0" baseline="0" noProof="0" smtClean="0">
                <a:ln>
                  <a:noFill/>
                </a:ln>
                <a:solidFill>
                  <a:srgbClr val="F6F6F6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bg-BG" sz="2800" b="0" i="0" u="none" strike="noStrike" kern="1200" cap="none" spc="0" normalizeH="0" baseline="0" noProof="0" dirty="0">
              <a:ln>
                <a:noFill/>
              </a:ln>
              <a:solidFill>
                <a:srgbClr val="F6F6F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495692" y="954754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2317C65-F1C4-4D8C-AAF7-2630F42168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39"/>
          <a:stretch/>
        </p:blipFill>
        <p:spPr>
          <a:xfrm>
            <a:off x="1845722" y="1879530"/>
            <a:ext cx="3716878" cy="36822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0E29DC-B9C2-48F3-A127-BED8A1BB352D}"/>
              </a:ext>
            </a:extLst>
          </p:cNvPr>
          <p:cNvSpPr txBox="1"/>
          <p:nvPr/>
        </p:nvSpPr>
        <p:spPr>
          <a:xfrm>
            <a:off x="6978072" y="2271687"/>
            <a:ext cx="4680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DC8"/>
                </a:solidFill>
                <a:effectLst/>
                <a:uLnTx/>
                <a:uFillTx/>
                <a:latin typeface="Helvetica LT Std"/>
                <a:ea typeface="+mn-ea"/>
                <a:cs typeface="+mn-cs"/>
              </a:rPr>
              <a:t>SIX STRATEGIC INITIATIVES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 LT Std"/>
                <a:ea typeface="+mn-ea"/>
                <a:cs typeface="+mn-cs"/>
              </a:rPr>
              <a:t>Cultural Assessment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 LT Std"/>
                <a:ea typeface="+mn-ea"/>
                <a:cs typeface="+mn-cs"/>
              </a:rPr>
              <a:t>Volunteer Engagement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 LT Std"/>
                <a:ea typeface="+mn-ea"/>
                <a:cs typeface="+mn-cs"/>
              </a:rPr>
              <a:t>Housing Standards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 LT Std"/>
                <a:ea typeface="+mn-ea"/>
                <a:cs typeface="+mn-cs"/>
              </a:rPr>
              <a:t>Risk Management Education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 LT Std"/>
                <a:ea typeface="+mn-ea"/>
                <a:cs typeface="+mn-cs"/>
              </a:rPr>
              <a:t>Member Education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 LT Std"/>
                <a:ea typeface="+mn-ea"/>
                <a:cs typeface="+mn-cs"/>
              </a:rPr>
              <a:t>Interfraternal Partnerships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6DC8"/>
              </a:solidFill>
              <a:effectLst/>
              <a:uLnTx/>
              <a:uFillTx/>
              <a:latin typeface="Helvetica LT St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020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13F18-A32D-40F8-92A2-4CABB04772E8}" type="slidenum">
              <a:rPr kumimoji="0" lang="bg-BG" sz="2800" b="0" i="0" u="none" strike="noStrike" kern="1200" cap="none" spc="0" normalizeH="0" baseline="0" noProof="0" smtClean="0">
                <a:ln>
                  <a:noFill/>
                </a:ln>
                <a:solidFill>
                  <a:srgbClr val="F6F6F6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bg-BG" sz="2800" b="0" i="0" u="none" strike="noStrike" kern="1200" cap="none" spc="0" normalizeH="0" baseline="0" noProof="0" dirty="0">
              <a:ln>
                <a:noFill/>
              </a:ln>
              <a:solidFill>
                <a:srgbClr val="F6F6F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495692" y="954754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dyad strategies">
            <a:extLst>
              <a:ext uri="{FF2B5EF4-FFF2-40B4-BE49-F238E27FC236}">
                <a16:creationId xmlns:a16="http://schemas.microsoft.com/office/drawing/2014/main" id="{7C7B80DF-0986-49E5-900C-7BB1DD59C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232" y="552194"/>
            <a:ext cx="4247160" cy="549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082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3930" y="159691"/>
            <a:ext cx="9144001" cy="900747"/>
          </a:xfrm>
        </p:spPr>
        <p:txBody>
          <a:bodyPr/>
          <a:lstStyle/>
          <a:p>
            <a:pPr algn="l"/>
            <a:r>
              <a:rPr lang="en-US" sz="4000" cap="all" dirty="0"/>
              <a:t>Assessment Response Rate</a:t>
            </a:r>
            <a:endParaRPr lang="bg-BG" sz="4000" cap="all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CCB13F18-A32D-40F8-92A2-4CABB04772E8}" type="slidenum">
              <a:rPr lang="bg-BG" b="1" smtClean="0">
                <a:latin typeface="Franklin Gothic Book" panose="020B0503020102020204" pitchFamily="34" charset="0"/>
              </a:rPr>
              <a:pPr algn="ctr"/>
              <a:t>4</a:t>
            </a:fld>
            <a:endParaRPr lang="bg-BG" b="1" dirty="0">
              <a:latin typeface="Franklin Gothic Book" panose="020B05030201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457685" y="3770798"/>
            <a:ext cx="2465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schemeClr val="accent2"/>
              </a:solidFill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Chapters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64330" y="3770798"/>
            <a:ext cx="2465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schemeClr val="accent2"/>
              </a:solidFill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Organizational Response Rate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268856" y="3749318"/>
            <a:ext cx="24654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schemeClr val="accent2"/>
              </a:solidFill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Chapters with 100% response rate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7685" y="2410133"/>
            <a:ext cx="24654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latin typeface="Calibri" panose="020F0502020204030204" pitchFamily="34" charset="0"/>
              </a:rPr>
              <a:t>136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64330" y="2407994"/>
            <a:ext cx="24654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chemeClr val="bg1"/>
                </a:solidFill>
                <a:latin typeface="Calibri" panose="020F0502020204030204" pitchFamily="34" charset="0"/>
              </a:rPr>
              <a:t>80%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270976" y="2404878"/>
            <a:ext cx="24654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chemeClr val="tx2"/>
                </a:solidFill>
                <a:latin typeface="Calibri" panose="020F0502020204030204" pitchFamily="34" charset="0"/>
              </a:rPr>
              <a:t>45+</a:t>
            </a:r>
          </a:p>
        </p:txBody>
      </p:sp>
    </p:spTree>
    <p:extLst>
      <p:ext uri="{BB962C8B-B14F-4D97-AF65-F5344CB8AC3E}">
        <p14:creationId xmlns:p14="http://schemas.microsoft.com/office/powerpoint/2010/main" val="2395317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B13F18-A32D-40F8-92A2-4CABB04772E8}" type="slidenum">
              <a:rPr lang="bg-BG" smtClean="0">
                <a:solidFill>
                  <a:srgbClr val="F6F6F6"/>
                </a:solidFill>
              </a:rPr>
              <a:pPr/>
              <a:t>5</a:t>
            </a:fld>
            <a:endParaRPr lang="bg-BG" dirty="0">
              <a:solidFill>
                <a:srgbClr val="F6F6F6"/>
              </a:solidFill>
            </a:endParaRPr>
          </a:p>
        </p:txBody>
      </p:sp>
      <p:sp>
        <p:nvSpPr>
          <p:cNvPr id="24" name="Freeform 5"/>
          <p:cNvSpPr>
            <a:spLocks noEditPoints="1"/>
          </p:cNvSpPr>
          <p:nvPr/>
        </p:nvSpPr>
        <p:spPr bwMode="auto">
          <a:xfrm>
            <a:off x="3638317" y="2563197"/>
            <a:ext cx="225029" cy="225028"/>
          </a:xfrm>
          <a:custGeom>
            <a:avLst/>
            <a:gdLst>
              <a:gd name="T0" fmla="*/ 1308 w 1648"/>
              <a:gd name="T1" fmla="*/ 480 h 1642"/>
              <a:gd name="T2" fmla="*/ 828 w 1648"/>
              <a:gd name="T3" fmla="*/ 960 h 1642"/>
              <a:gd name="T4" fmla="*/ 348 w 1648"/>
              <a:gd name="T5" fmla="*/ 480 h 1642"/>
              <a:gd name="T6" fmla="*/ 828 w 1648"/>
              <a:gd name="T7" fmla="*/ 0 h 1642"/>
              <a:gd name="T8" fmla="*/ 1308 w 1648"/>
              <a:gd name="T9" fmla="*/ 480 h 1642"/>
              <a:gd name="T10" fmla="*/ 1224 w 1648"/>
              <a:gd name="T11" fmla="*/ 983 h 1642"/>
              <a:gd name="T12" fmla="*/ 828 w 1648"/>
              <a:gd name="T13" fmla="*/ 1120 h 1642"/>
              <a:gd name="T14" fmla="*/ 428 w 1648"/>
              <a:gd name="T15" fmla="*/ 980 h 1642"/>
              <a:gd name="T16" fmla="*/ 0 w 1648"/>
              <a:gd name="T17" fmla="*/ 1642 h 1642"/>
              <a:gd name="T18" fmla="*/ 1648 w 1648"/>
              <a:gd name="T19" fmla="*/ 1642 h 1642"/>
              <a:gd name="T20" fmla="*/ 1224 w 1648"/>
              <a:gd name="T21" fmla="*/ 983 h 1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48" h="1642">
                <a:moveTo>
                  <a:pt x="1308" y="480"/>
                </a:moveTo>
                <a:cubicBezTo>
                  <a:pt x="1308" y="745"/>
                  <a:pt x="1093" y="960"/>
                  <a:pt x="828" y="960"/>
                </a:cubicBezTo>
                <a:cubicBezTo>
                  <a:pt x="563" y="960"/>
                  <a:pt x="348" y="745"/>
                  <a:pt x="348" y="480"/>
                </a:cubicBezTo>
                <a:cubicBezTo>
                  <a:pt x="348" y="215"/>
                  <a:pt x="563" y="0"/>
                  <a:pt x="828" y="0"/>
                </a:cubicBezTo>
                <a:cubicBezTo>
                  <a:pt x="1093" y="0"/>
                  <a:pt x="1308" y="215"/>
                  <a:pt x="1308" y="480"/>
                </a:cubicBezTo>
                <a:close/>
                <a:moveTo>
                  <a:pt x="1224" y="983"/>
                </a:moveTo>
                <a:cubicBezTo>
                  <a:pt x="1113" y="1071"/>
                  <a:pt x="974" y="1120"/>
                  <a:pt x="828" y="1120"/>
                </a:cubicBezTo>
                <a:cubicBezTo>
                  <a:pt x="681" y="1120"/>
                  <a:pt x="541" y="1070"/>
                  <a:pt x="428" y="980"/>
                </a:cubicBezTo>
                <a:cubicBezTo>
                  <a:pt x="132" y="1088"/>
                  <a:pt x="0" y="1469"/>
                  <a:pt x="0" y="1642"/>
                </a:cubicBezTo>
                <a:cubicBezTo>
                  <a:pt x="1648" y="1642"/>
                  <a:pt x="1648" y="1642"/>
                  <a:pt x="1648" y="1642"/>
                </a:cubicBezTo>
                <a:cubicBezTo>
                  <a:pt x="1648" y="1470"/>
                  <a:pt x="1515" y="1093"/>
                  <a:pt x="1224" y="98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>
              <a:solidFill>
                <a:srgbClr val="006DC8"/>
              </a:solidFill>
              <a:latin typeface="Arial" charset="0"/>
            </a:endParaRPr>
          </a:p>
        </p:txBody>
      </p:sp>
      <p:sp>
        <p:nvSpPr>
          <p:cNvPr id="32" name="Freeform 13"/>
          <p:cNvSpPr>
            <a:spLocks noEditPoints="1"/>
          </p:cNvSpPr>
          <p:nvPr/>
        </p:nvSpPr>
        <p:spPr bwMode="auto">
          <a:xfrm>
            <a:off x="3630028" y="3803518"/>
            <a:ext cx="257746" cy="257746"/>
          </a:xfrm>
          <a:custGeom>
            <a:avLst/>
            <a:gdLst>
              <a:gd name="T0" fmla="*/ 1158 w 1640"/>
              <a:gd name="T1" fmla="*/ 965 h 1642"/>
              <a:gd name="T2" fmla="*/ 705 w 1640"/>
              <a:gd name="T3" fmla="*/ 965 h 1642"/>
              <a:gd name="T4" fmla="*/ 705 w 1640"/>
              <a:gd name="T5" fmla="*/ 467 h 1642"/>
              <a:gd name="T6" fmla="*/ 849 w 1640"/>
              <a:gd name="T7" fmla="*/ 467 h 1642"/>
              <a:gd name="T8" fmla="*/ 849 w 1640"/>
              <a:gd name="T9" fmla="*/ 821 h 1642"/>
              <a:gd name="T10" fmla="*/ 1158 w 1640"/>
              <a:gd name="T11" fmla="*/ 821 h 1642"/>
              <a:gd name="T12" fmla="*/ 1158 w 1640"/>
              <a:gd name="T13" fmla="*/ 965 h 1642"/>
              <a:gd name="T14" fmla="*/ 1354 w 1640"/>
              <a:gd name="T15" fmla="*/ 1311 h 1642"/>
              <a:gd name="T16" fmla="*/ 1543 w 1640"/>
              <a:gd name="T17" fmla="*/ 824 h 1642"/>
              <a:gd name="T18" fmla="*/ 820 w 1640"/>
              <a:gd name="T19" fmla="*/ 101 h 1642"/>
              <a:gd name="T20" fmla="*/ 97 w 1640"/>
              <a:gd name="T21" fmla="*/ 824 h 1642"/>
              <a:gd name="T22" fmla="*/ 286 w 1640"/>
              <a:gd name="T23" fmla="*/ 1311 h 1642"/>
              <a:gd name="T24" fmla="*/ 171 w 1640"/>
              <a:gd name="T25" fmla="*/ 1599 h 1642"/>
              <a:gd name="T26" fmla="*/ 179 w 1640"/>
              <a:gd name="T27" fmla="*/ 1633 h 1642"/>
              <a:gd name="T28" fmla="*/ 215 w 1640"/>
              <a:gd name="T29" fmla="*/ 1635 h 1642"/>
              <a:gd name="T30" fmla="*/ 476 w 1640"/>
              <a:gd name="T31" fmla="*/ 1460 h 1642"/>
              <a:gd name="T32" fmla="*/ 820 w 1640"/>
              <a:gd name="T33" fmla="*/ 1547 h 1642"/>
              <a:gd name="T34" fmla="*/ 1164 w 1640"/>
              <a:gd name="T35" fmla="*/ 1460 h 1642"/>
              <a:gd name="T36" fmla="*/ 1425 w 1640"/>
              <a:gd name="T37" fmla="*/ 1635 h 1642"/>
              <a:gd name="T38" fmla="*/ 1461 w 1640"/>
              <a:gd name="T39" fmla="*/ 1634 h 1642"/>
              <a:gd name="T40" fmla="*/ 1469 w 1640"/>
              <a:gd name="T41" fmla="*/ 1599 h 1642"/>
              <a:gd name="T42" fmla="*/ 1354 w 1640"/>
              <a:gd name="T43" fmla="*/ 1311 h 1642"/>
              <a:gd name="T44" fmla="*/ 820 w 1640"/>
              <a:gd name="T45" fmla="*/ 1367 h 1642"/>
              <a:gd name="T46" fmla="*/ 277 w 1640"/>
              <a:gd name="T47" fmla="*/ 824 h 1642"/>
              <a:gd name="T48" fmla="*/ 820 w 1640"/>
              <a:gd name="T49" fmla="*/ 281 h 1642"/>
              <a:gd name="T50" fmla="*/ 1363 w 1640"/>
              <a:gd name="T51" fmla="*/ 824 h 1642"/>
              <a:gd name="T52" fmla="*/ 820 w 1640"/>
              <a:gd name="T53" fmla="*/ 1367 h 1642"/>
              <a:gd name="T54" fmla="*/ 496 w 1640"/>
              <a:gd name="T55" fmla="*/ 46 h 1642"/>
              <a:gd name="T56" fmla="*/ 328 w 1640"/>
              <a:gd name="T57" fmla="*/ 0 h 1642"/>
              <a:gd name="T58" fmla="*/ 0 w 1640"/>
              <a:gd name="T59" fmla="*/ 328 h 1642"/>
              <a:gd name="T60" fmla="*/ 45 w 1640"/>
              <a:gd name="T61" fmla="*/ 493 h 1642"/>
              <a:gd name="T62" fmla="*/ 496 w 1640"/>
              <a:gd name="T63" fmla="*/ 46 h 1642"/>
              <a:gd name="T64" fmla="*/ 1595 w 1640"/>
              <a:gd name="T65" fmla="*/ 493 h 1642"/>
              <a:gd name="T66" fmla="*/ 1640 w 1640"/>
              <a:gd name="T67" fmla="*/ 328 h 1642"/>
              <a:gd name="T68" fmla="*/ 1312 w 1640"/>
              <a:gd name="T69" fmla="*/ 0 h 1642"/>
              <a:gd name="T70" fmla="*/ 1145 w 1640"/>
              <a:gd name="T71" fmla="*/ 46 h 1642"/>
              <a:gd name="T72" fmla="*/ 1595 w 1640"/>
              <a:gd name="T73" fmla="*/ 493 h 1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40" h="1642">
                <a:moveTo>
                  <a:pt x="1158" y="965"/>
                </a:moveTo>
                <a:cubicBezTo>
                  <a:pt x="705" y="965"/>
                  <a:pt x="705" y="965"/>
                  <a:pt x="705" y="965"/>
                </a:cubicBezTo>
                <a:cubicBezTo>
                  <a:pt x="705" y="467"/>
                  <a:pt x="705" y="467"/>
                  <a:pt x="705" y="467"/>
                </a:cubicBezTo>
                <a:cubicBezTo>
                  <a:pt x="849" y="467"/>
                  <a:pt x="849" y="467"/>
                  <a:pt x="849" y="467"/>
                </a:cubicBezTo>
                <a:cubicBezTo>
                  <a:pt x="849" y="821"/>
                  <a:pt x="849" y="821"/>
                  <a:pt x="849" y="821"/>
                </a:cubicBezTo>
                <a:cubicBezTo>
                  <a:pt x="1158" y="821"/>
                  <a:pt x="1158" y="821"/>
                  <a:pt x="1158" y="821"/>
                </a:cubicBezTo>
                <a:cubicBezTo>
                  <a:pt x="1158" y="965"/>
                  <a:pt x="1158" y="965"/>
                  <a:pt x="1158" y="965"/>
                </a:cubicBezTo>
                <a:close/>
                <a:moveTo>
                  <a:pt x="1354" y="1311"/>
                </a:moveTo>
                <a:cubicBezTo>
                  <a:pt x="1471" y="1183"/>
                  <a:pt x="1543" y="1012"/>
                  <a:pt x="1543" y="824"/>
                </a:cubicBezTo>
                <a:cubicBezTo>
                  <a:pt x="1543" y="424"/>
                  <a:pt x="1219" y="101"/>
                  <a:pt x="820" y="101"/>
                </a:cubicBezTo>
                <a:cubicBezTo>
                  <a:pt x="421" y="101"/>
                  <a:pt x="97" y="424"/>
                  <a:pt x="97" y="824"/>
                </a:cubicBezTo>
                <a:cubicBezTo>
                  <a:pt x="97" y="1012"/>
                  <a:pt x="169" y="1183"/>
                  <a:pt x="286" y="1311"/>
                </a:cubicBezTo>
                <a:cubicBezTo>
                  <a:pt x="250" y="1401"/>
                  <a:pt x="203" y="1520"/>
                  <a:pt x="171" y="1599"/>
                </a:cubicBezTo>
                <a:cubicBezTo>
                  <a:pt x="166" y="1611"/>
                  <a:pt x="169" y="1625"/>
                  <a:pt x="179" y="1633"/>
                </a:cubicBezTo>
                <a:cubicBezTo>
                  <a:pt x="190" y="1642"/>
                  <a:pt x="204" y="1642"/>
                  <a:pt x="215" y="1635"/>
                </a:cubicBezTo>
                <a:cubicBezTo>
                  <a:pt x="288" y="1586"/>
                  <a:pt x="398" y="1513"/>
                  <a:pt x="476" y="1460"/>
                </a:cubicBezTo>
                <a:cubicBezTo>
                  <a:pt x="579" y="1515"/>
                  <a:pt x="696" y="1547"/>
                  <a:pt x="820" y="1547"/>
                </a:cubicBezTo>
                <a:cubicBezTo>
                  <a:pt x="944" y="1547"/>
                  <a:pt x="1061" y="1515"/>
                  <a:pt x="1164" y="1460"/>
                </a:cubicBezTo>
                <a:cubicBezTo>
                  <a:pt x="1425" y="1635"/>
                  <a:pt x="1425" y="1635"/>
                  <a:pt x="1425" y="1635"/>
                </a:cubicBezTo>
                <a:cubicBezTo>
                  <a:pt x="1436" y="1642"/>
                  <a:pt x="1450" y="1642"/>
                  <a:pt x="1461" y="1634"/>
                </a:cubicBezTo>
                <a:cubicBezTo>
                  <a:pt x="1471" y="1625"/>
                  <a:pt x="1474" y="1612"/>
                  <a:pt x="1469" y="1599"/>
                </a:cubicBezTo>
                <a:lnTo>
                  <a:pt x="1354" y="1311"/>
                </a:lnTo>
                <a:close/>
                <a:moveTo>
                  <a:pt x="820" y="1367"/>
                </a:moveTo>
                <a:cubicBezTo>
                  <a:pt x="520" y="1367"/>
                  <a:pt x="277" y="1124"/>
                  <a:pt x="277" y="824"/>
                </a:cubicBezTo>
                <a:cubicBezTo>
                  <a:pt x="277" y="524"/>
                  <a:pt x="520" y="281"/>
                  <a:pt x="820" y="281"/>
                </a:cubicBezTo>
                <a:cubicBezTo>
                  <a:pt x="1120" y="281"/>
                  <a:pt x="1363" y="524"/>
                  <a:pt x="1363" y="824"/>
                </a:cubicBezTo>
                <a:cubicBezTo>
                  <a:pt x="1363" y="1124"/>
                  <a:pt x="1120" y="1367"/>
                  <a:pt x="820" y="1367"/>
                </a:cubicBezTo>
                <a:close/>
                <a:moveTo>
                  <a:pt x="496" y="46"/>
                </a:moveTo>
                <a:cubicBezTo>
                  <a:pt x="446" y="17"/>
                  <a:pt x="389" y="0"/>
                  <a:pt x="328" y="0"/>
                </a:cubicBezTo>
                <a:cubicBezTo>
                  <a:pt x="147" y="0"/>
                  <a:pt x="0" y="147"/>
                  <a:pt x="0" y="328"/>
                </a:cubicBezTo>
                <a:cubicBezTo>
                  <a:pt x="0" y="388"/>
                  <a:pt x="16" y="444"/>
                  <a:pt x="45" y="493"/>
                </a:cubicBezTo>
                <a:cubicBezTo>
                  <a:pt x="131" y="292"/>
                  <a:pt x="293" y="130"/>
                  <a:pt x="496" y="46"/>
                </a:cubicBezTo>
                <a:close/>
                <a:moveTo>
                  <a:pt x="1595" y="493"/>
                </a:moveTo>
                <a:cubicBezTo>
                  <a:pt x="1624" y="444"/>
                  <a:pt x="1640" y="388"/>
                  <a:pt x="1640" y="328"/>
                </a:cubicBezTo>
                <a:cubicBezTo>
                  <a:pt x="1640" y="147"/>
                  <a:pt x="1493" y="0"/>
                  <a:pt x="1312" y="0"/>
                </a:cubicBezTo>
                <a:cubicBezTo>
                  <a:pt x="1251" y="0"/>
                  <a:pt x="1194" y="17"/>
                  <a:pt x="1145" y="46"/>
                </a:cubicBezTo>
                <a:cubicBezTo>
                  <a:pt x="1347" y="130"/>
                  <a:pt x="1509" y="292"/>
                  <a:pt x="1595" y="4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>
              <a:solidFill>
                <a:srgbClr val="006DC8"/>
              </a:solidFill>
              <a:latin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199229" y="549070"/>
            <a:ext cx="6858001" cy="675560"/>
          </a:xfrm>
        </p:spPr>
        <p:txBody>
          <a:bodyPr/>
          <a:lstStyle/>
          <a:p>
            <a:pPr algn="l"/>
            <a:r>
              <a:rPr lang="en-US" cap="all" dirty="0"/>
              <a:t>The Chapter Report</a:t>
            </a:r>
            <a:endParaRPr lang="bg-BG" cap="al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17F75E-4589-4FC1-9764-83C13EB28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040" y="2563197"/>
            <a:ext cx="9281919" cy="213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83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B13F18-A32D-40F8-92A2-4CABB04772E8}" type="slidenum">
              <a:rPr lang="bg-BG" smtClean="0">
                <a:solidFill>
                  <a:srgbClr val="F6F6F6"/>
                </a:solidFill>
              </a:rPr>
              <a:pPr/>
              <a:t>6</a:t>
            </a:fld>
            <a:endParaRPr lang="bg-BG" dirty="0">
              <a:solidFill>
                <a:srgbClr val="F6F6F6"/>
              </a:solidFill>
            </a:endParaRPr>
          </a:p>
        </p:txBody>
      </p:sp>
      <p:sp>
        <p:nvSpPr>
          <p:cNvPr id="24" name="Freeform 5"/>
          <p:cNvSpPr>
            <a:spLocks noEditPoints="1"/>
          </p:cNvSpPr>
          <p:nvPr/>
        </p:nvSpPr>
        <p:spPr bwMode="auto">
          <a:xfrm>
            <a:off x="3638317" y="2563197"/>
            <a:ext cx="225029" cy="225028"/>
          </a:xfrm>
          <a:custGeom>
            <a:avLst/>
            <a:gdLst>
              <a:gd name="T0" fmla="*/ 1308 w 1648"/>
              <a:gd name="T1" fmla="*/ 480 h 1642"/>
              <a:gd name="T2" fmla="*/ 828 w 1648"/>
              <a:gd name="T3" fmla="*/ 960 h 1642"/>
              <a:gd name="T4" fmla="*/ 348 w 1648"/>
              <a:gd name="T5" fmla="*/ 480 h 1642"/>
              <a:gd name="T6" fmla="*/ 828 w 1648"/>
              <a:gd name="T7" fmla="*/ 0 h 1642"/>
              <a:gd name="T8" fmla="*/ 1308 w 1648"/>
              <a:gd name="T9" fmla="*/ 480 h 1642"/>
              <a:gd name="T10" fmla="*/ 1224 w 1648"/>
              <a:gd name="T11" fmla="*/ 983 h 1642"/>
              <a:gd name="T12" fmla="*/ 828 w 1648"/>
              <a:gd name="T13" fmla="*/ 1120 h 1642"/>
              <a:gd name="T14" fmla="*/ 428 w 1648"/>
              <a:gd name="T15" fmla="*/ 980 h 1642"/>
              <a:gd name="T16" fmla="*/ 0 w 1648"/>
              <a:gd name="T17" fmla="*/ 1642 h 1642"/>
              <a:gd name="T18" fmla="*/ 1648 w 1648"/>
              <a:gd name="T19" fmla="*/ 1642 h 1642"/>
              <a:gd name="T20" fmla="*/ 1224 w 1648"/>
              <a:gd name="T21" fmla="*/ 983 h 1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48" h="1642">
                <a:moveTo>
                  <a:pt x="1308" y="480"/>
                </a:moveTo>
                <a:cubicBezTo>
                  <a:pt x="1308" y="745"/>
                  <a:pt x="1093" y="960"/>
                  <a:pt x="828" y="960"/>
                </a:cubicBezTo>
                <a:cubicBezTo>
                  <a:pt x="563" y="960"/>
                  <a:pt x="348" y="745"/>
                  <a:pt x="348" y="480"/>
                </a:cubicBezTo>
                <a:cubicBezTo>
                  <a:pt x="348" y="215"/>
                  <a:pt x="563" y="0"/>
                  <a:pt x="828" y="0"/>
                </a:cubicBezTo>
                <a:cubicBezTo>
                  <a:pt x="1093" y="0"/>
                  <a:pt x="1308" y="215"/>
                  <a:pt x="1308" y="480"/>
                </a:cubicBezTo>
                <a:close/>
                <a:moveTo>
                  <a:pt x="1224" y="983"/>
                </a:moveTo>
                <a:cubicBezTo>
                  <a:pt x="1113" y="1071"/>
                  <a:pt x="974" y="1120"/>
                  <a:pt x="828" y="1120"/>
                </a:cubicBezTo>
                <a:cubicBezTo>
                  <a:pt x="681" y="1120"/>
                  <a:pt x="541" y="1070"/>
                  <a:pt x="428" y="980"/>
                </a:cubicBezTo>
                <a:cubicBezTo>
                  <a:pt x="132" y="1088"/>
                  <a:pt x="0" y="1469"/>
                  <a:pt x="0" y="1642"/>
                </a:cubicBezTo>
                <a:cubicBezTo>
                  <a:pt x="1648" y="1642"/>
                  <a:pt x="1648" y="1642"/>
                  <a:pt x="1648" y="1642"/>
                </a:cubicBezTo>
                <a:cubicBezTo>
                  <a:pt x="1648" y="1470"/>
                  <a:pt x="1515" y="1093"/>
                  <a:pt x="1224" y="98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>
              <a:solidFill>
                <a:srgbClr val="006DC8"/>
              </a:solidFill>
              <a:latin typeface="Arial" charset="0"/>
            </a:endParaRPr>
          </a:p>
        </p:txBody>
      </p:sp>
      <p:sp>
        <p:nvSpPr>
          <p:cNvPr id="32" name="Freeform 13"/>
          <p:cNvSpPr>
            <a:spLocks noEditPoints="1"/>
          </p:cNvSpPr>
          <p:nvPr/>
        </p:nvSpPr>
        <p:spPr bwMode="auto">
          <a:xfrm>
            <a:off x="3630028" y="3803518"/>
            <a:ext cx="257746" cy="257746"/>
          </a:xfrm>
          <a:custGeom>
            <a:avLst/>
            <a:gdLst>
              <a:gd name="T0" fmla="*/ 1158 w 1640"/>
              <a:gd name="T1" fmla="*/ 965 h 1642"/>
              <a:gd name="T2" fmla="*/ 705 w 1640"/>
              <a:gd name="T3" fmla="*/ 965 h 1642"/>
              <a:gd name="T4" fmla="*/ 705 w 1640"/>
              <a:gd name="T5" fmla="*/ 467 h 1642"/>
              <a:gd name="T6" fmla="*/ 849 w 1640"/>
              <a:gd name="T7" fmla="*/ 467 h 1642"/>
              <a:gd name="T8" fmla="*/ 849 w 1640"/>
              <a:gd name="T9" fmla="*/ 821 h 1642"/>
              <a:gd name="T10" fmla="*/ 1158 w 1640"/>
              <a:gd name="T11" fmla="*/ 821 h 1642"/>
              <a:gd name="T12" fmla="*/ 1158 w 1640"/>
              <a:gd name="T13" fmla="*/ 965 h 1642"/>
              <a:gd name="T14" fmla="*/ 1354 w 1640"/>
              <a:gd name="T15" fmla="*/ 1311 h 1642"/>
              <a:gd name="T16" fmla="*/ 1543 w 1640"/>
              <a:gd name="T17" fmla="*/ 824 h 1642"/>
              <a:gd name="T18" fmla="*/ 820 w 1640"/>
              <a:gd name="T19" fmla="*/ 101 h 1642"/>
              <a:gd name="T20" fmla="*/ 97 w 1640"/>
              <a:gd name="T21" fmla="*/ 824 h 1642"/>
              <a:gd name="T22" fmla="*/ 286 w 1640"/>
              <a:gd name="T23" fmla="*/ 1311 h 1642"/>
              <a:gd name="T24" fmla="*/ 171 w 1640"/>
              <a:gd name="T25" fmla="*/ 1599 h 1642"/>
              <a:gd name="T26" fmla="*/ 179 w 1640"/>
              <a:gd name="T27" fmla="*/ 1633 h 1642"/>
              <a:gd name="T28" fmla="*/ 215 w 1640"/>
              <a:gd name="T29" fmla="*/ 1635 h 1642"/>
              <a:gd name="T30" fmla="*/ 476 w 1640"/>
              <a:gd name="T31" fmla="*/ 1460 h 1642"/>
              <a:gd name="T32" fmla="*/ 820 w 1640"/>
              <a:gd name="T33" fmla="*/ 1547 h 1642"/>
              <a:gd name="T34" fmla="*/ 1164 w 1640"/>
              <a:gd name="T35" fmla="*/ 1460 h 1642"/>
              <a:gd name="T36" fmla="*/ 1425 w 1640"/>
              <a:gd name="T37" fmla="*/ 1635 h 1642"/>
              <a:gd name="T38" fmla="*/ 1461 w 1640"/>
              <a:gd name="T39" fmla="*/ 1634 h 1642"/>
              <a:gd name="T40" fmla="*/ 1469 w 1640"/>
              <a:gd name="T41" fmla="*/ 1599 h 1642"/>
              <a:gd name="T42" fmla="*/ 1354 w 1640"/>
              <a:gd name="T43" fmla="*/ 1311 h 1642"/>
              <a:gd name="T44" fmla="*/ 820 w 1640"/>
              <a:gd name="T45" fmla="*/ 1367 h 1642"/>
              <a:gd name="T46" fmla="*/ 277 w 1640"/>
              <a:gd name="T47" fmla="*/ 824 h 1642"/>
              <a:gd name="T48" fmla="*/ 820 w 1640"/>
              <a:gd name="T49" fmla="*/ 281 h 1642"/>
              <a:gd name="T50" fmla="*/ 1363 w 1640"/>
              <a:gd name="T51" fmla="*/ 824 h 1642"/>
              <a:gd name="T52" fmla="*/ 820 w 1640"/>
              <a:gd name="T53" fmla="*/ 1367 h 1642"/>
              <a:gd name="T54" fmla="*/ 496 w 1640"/>
              <a:gd name="T55" fmla="*/ 46 h 1642"/>
              <a:gd name="T56" fmla="*/ 328 w 1640"/>
              <a:gd name="T57" fmla="*/ 0 h 1642"/>
              <a:gd name="T58" fmla="*/ 0 w 1640"/>
              <a:gd name="T59" fmla="*/ 328 h 1642"/>
              <a:gd name="T60" fmla="*/ 45 w 1640"/>
              <a:gd name="T61" fmla="*/ 493 h 1642"/>
              <a:gd name="T62" fmla="*/ 496 w 1640"/>
              <a:gd name="T63" fmla="*/ 46 h 1642"/>
              <a:gd name="T64" fmla="*/ 1595 w 1640"/>
              <a:gd name="T65" fmla="*/ 493 h 1642"/>
              <a:gd name="T66" fmla="*/ 1640 w 1640"/>
              <a:gd name="T67" fmla="*/ 328 h 1642"/>
              <a:gd name="T68" fmla="*/ 1312 w 1640"/>
              <a:gd name="T69" fmla="*/ 0 h 1642"/>
              <a:gd name="T70" fmla="*/ 1145 w 1640"/>
              <a:gd name="T71" fmla="*/ 46 h 1642"/>
              <a:gd name="T72" fmla="*/ 1595 w 1640"/>
              <a:gd name="T73" fmla="*/ 493 h 1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40" h="1642">
                <a:moveTo>
                  <a:pt x="1158" y="965"/>
                </a:moveTo>
                <a:cubicBezTo>
                  <a:pt x="705" y="965"/>
                  <a:pt x="705" y="965"/>
                  <a:pt x="705" y="965"/>
                </a:cubicBezTo>
                <a:cubicBezTo>
                  <a:pt x="705" y="467"/>
                  <a:pt x="705" y="467"/>
                  <a:pt x="705" y="467"/>
                </a:cubicBezTo>
                <a:cubicBezTo>
                  <a:pt x="849" y="467"/>
                  <a:pt x="849" y="467"/>
                  <a:pt x="849" y="467"/>
                </a:cubicBezTo>
                <a:cubicBezTo>
                  <a:pt x="849" y="821"/>
                  <a:pt x="849" y="821"/>
                  <a:pt x="849" y="821"/>
                </a:cubicBezTo>
                <a:cubicBezTo>
                  <a:pt x="1158" y="821"/>
                  <a:pt x="1158" y="821"/>
                  <a:pt x="1158" y="821"/>
                </a:cubicBezTo>
                <a:cubicBezTo>
                  <a:pt x="1158" y="965"/>
                  <a:pt x="1158" y="965"/>
                  <a:pt x="1158" y="965"/>
                </a:cubicBezTo>
                <a:close/>
                <a:moveTo>
                  <a:pt x="1354" y="1311"/>
                </a:moveTo>
                <a:cubicBezTo>
                  <a:pt x="1471" y="1183"/>
                  <a:pt x="1543" y="1012"/>
                  <a:pt x="1543" y="824"/>
                </a:cubicBezTo>
                <a:cubicBezTo>
                  <a:pt x="1543" y="424"/>
                  <a:pt x="1219" y="101"/>
                  <a:pt x="820" y="101"/>
                </a:cubicBezTo>
                <a:cubicBezTo>
                  <a:pt x="421" y="101"/>
                  <a:pt x="97" y="424"/>
                  <a:pt x="97" y="824"/>
                </a:cubicBezTo>
                <a:cubicBezTo>
                  <a:pt x="97" y="1012"/>
                  <a:pt x="169" y="1183"/>
                  <a:pt x="286" y="1311"/>
                </a:cubicBezTo>
                <a:cubicBezTo>
                  <a:pt x="250" y="1401"/>
                  <a:pt x="203" y="1520"/>
                  <a:pt x="171" y="1599"/>
                </a:cubicBezTo>
                <a:cubicBezTo>
                  <a:pt x="166" y="1611"/>
                  <a:pt x="169" y="1625"/>
                  <a:pt x="179" y="1633"/>
                </a:cubicBezTo>
                <a:cubicBezTo>
                  <a:pt x="190" y="1642"/>
                  <a:pt x="204" y="1642"/>
                  <a:pt x="215" y="1635"/>
                </a:cubicBezTo>
                <a:cubicBezTo>
                  <a:pt x="288" y="1586"/>
                  <a:pt x="398" y="1513"/>
                  <a:pt x="476" y="1460"/>
                </a:cubicBezTo>
                <a:cubicBezTo>
                  <a:pt x="579" y="1515"/>
                  <a:pt x="696" y="1547"/>
                  <a:pt x="820" y="1547"/>
                </a:cubicBezTo>
                <a:cubicBezTo>
                  <a:pt x="944" y="1547"/>
                  <a:pt x="1061" y="1515"/>
                  <a:pt x="1164" y="1460"/>
                </a:cubicBezTo>
                <a:cubicBezTo>
                  <a:pt x="1425" y="1635"/>
                  <a:pt x="1425" y="1635"/>
                  <a:pt x="1425" y="1635"/>
                </a:cubicBezTo>
                <a:cubicBezTo>
                  <a:pt x="1436" y="1642"/>
                  <a:pt x="1450" y="1642"/>
                  <a:pt x="1461" y="1634"/>
                </a:cubicBezTo>
                <a:cubicBezTo>
                  <a:pt x="1471" y="1625"/>
                  <a:pt x="1474" y="1612"/>
                  <a:pt x="1469" y="1599"/>
                </a:cubicBezTo>
                <a:lnTo>
                  <a:pt x="1354" y="1311"/>
                </a:lnTo>
                <a:close/>
                <a:moveTo>
                  <a:pt x="820" y="1367"/>
                </a:moveTo>
                <a:cubicBezTo>
                  <a:pt x="520" y="1367"/>
                  <a:pt x="277" y="1124"/>
                  <a:pt x="277" y="824"/>
                </a:cubicBezTo>
                <a:cubicBezTo>
                  <a:pt x="277" y="524"/>
                  <a:pt x="520" y="281"/>
                  <a:pt x="820" y="281"/>
                </a:cubicBezTo>
                <a:cubicBezTo>
                  <a:pt x="1120" y="281"/>
                  <a:pt x="1363" y="524"/>
                  <a:pt x="1363" y="824"/>
                </a:cubicBezTo>
                <a:cubicBezTo>
                  <a:pt x="1363" y="1124"/>
                  <a:pt x="1120" y="1367"/>
                  <a:pt x="820" y="1367"/>
                </a:cubicBezTo>
                <a:close/>
                <a:moveTo>
                  <a:pt x="496" y="46"/>
                </a:moveTo>
                <a:cubicBezTo>
                  <a:pt x="446" y="17"/>
                  <a:pt x="389" y="0"/>
                  <a:pt x="328" y="0"/>
                </a:cubicBezTo>
                <a:cubicBezTo>
                  <a:pt x="147" y="0"/>
                  <a:pt x="0" y="147"/>
                  <a:pt x="0" y="328"/>
                </a:cubicBezTo>
                <a:cubicBezTo>
                  <a:pt x="0" y="388"/>
                  <a:pt x="16" y="444"/>
                  <a:pt x="45" y="493"/>
                </a:cubicBezTo>
                <a:cubicBezTo>
                  <a:pt x="131" y="292"/>
                  <a:pt x="293" y="130"/>
                  <a:pt x="496" y="46"/>
                </a:cubicBezTo>
                <a:close/>
                <a:moveTo>
                  <a:pt x="1595" y="493"/>
                </a:moveTo>
                <a:cubicBezTo>
                  <a:pt x="1624" y="444"/>
                  <a:pt x="1640" y="388"/>
                  <a:pt x="1640" y="328"/>
                </a:cubicBezTo>
                <a:cubicBezTo>
                  <a:pt x="1640" y="147"/>
                  <a:pt x="1493" y="0"/>
                  <a:pt x="1312" y="0"/>
                </a:cubicBezTo>
                <a:cubicBezTo>
                  <a:pt x="1251" y="0"/>
                  <a:pt x="1194" y="17"/>
                  <a:pt x="1145" y="46"/>
                </a:cubicBezTo>
                <a:cubicBezTo>
                  <a:pt x="1347" y="130"/>
                  <a:pt x="1509" y="292"/>
                  <a:pt x="1595" y="4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>
              <a:solidFill>
                <a:srgbClr val="006DC8"/>
              </a:solidFill>
              <a:latin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199229" y="549070"/>
            <a:ext cx="6858001" cy="675560"/>
          </a:xfrm>
        </p:spPr>
        <p:txBody>
          <a:bodyPr/>
          <a:lstStyle/>
          <a:p>
            <a:pPr algn="l"/>
            <a:r>
              <a:rPr lang="en-US" cap="all" dirty="0"/>
              <a:t>The Chapter Report</a:t>
            </a:r>
            <a:endParaRPr lang="bg-BG" cap="al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6C6E8D-05D0-4C92-819E-6374AC3ACA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6" t="1812" r="2441"/>
          <a:stretch/>
        </p:blipFill>
        <p:spPr>
          <a:xfrm>
            <a:off x="84589" y="1518103"/>
            <a:ext cx="4021227" cy="42458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DC367F-7BF4-4455-BEA7-A128C51AD6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39" t="1845" r="4365" b="2278"/>
          <a:stretch/>
        </p:blipFill>
        <p:spPr>
          <a:xfrm>
            <a:off x="4184855" y="1616297"/>
            <a:ext cx="4000158" cy="40494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DDBA75-78E5-4B67-9341-8E96E88E5A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5013" y="1611612"/>
            <a:ext cx="3922398" cy="404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1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3930" y="159691"/>
            <a:ext cx="9144001" cy="900747"/>
          </a:xfrm>
        </p:spPr>
        <p:txBody>
          <a:bodyPr/>
          <a:lstStyle/>
          <a:p>
            <a:r>
              <a:rPr lang="en-US" cap="all" dirty="0"/>
              <a:t>4 unique definitions of brotherhood</a:t>
            </a:r>
            <a:endParaRPr lang="bg-BG" sz="4000" cap="all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CCB13F18-A32D-40F8-92A2-4CABB04772E8}" type="slidenum">
              <a:rPr lang="bg-BG" smtClean="0"/>
              <a:pPr algn="ctr"/>
              <a:t>7</a:t>
            </a:fld>
            <a:endParaRPr lang="bg-BG" dirty="0"/>
          </a:p>
        </p:txBody>
      </p:sp>
      <p:sp>
        <p:nvSpPr>
          <p:cNvPr id="26" name="TextBox 25"/>
          <p:cNvSpPr txBox="1"/>
          <p:nvPr/>
        </p:nvSpPr>
        <p:spPr>
          <a:xfrm>
            <a:off x="449578" y="1824217"/>
            <a:ext cx="96812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Brotherhood Based on </a:t>
            </a:r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Solidarity</a:t>
            </a:r>
          </a:p>
          <a:p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Brotherhood Based on </a:t>
            </a:r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Shared Social Experiences</a:t>
            </a:r>
          </a:p>
          <a:p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Brotherhood Based on </a:t>
            </a:r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Belonging</a:t>
            </a:r>
          </a:p>
          <a:p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Brotherhood Based on </a:t>
            </a:r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Accountability</a:t>
            </a:r>
          </a:p>
        </p:txBody>
      </p:sp>
    </p:spTree>
    <p:extLst>
      <p:ext uri="{BB962C8B-B14F-4D97-AF65-F5344CB8AC3E}">
        <p14:creationId xmlns:p14="http://schemas.microsoft.com/office/powerpoint/2010/main" val="274364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B13F18-A32D-40F8-92A2-4CABB04772E8}" type="slidenum">
              <a:rPr lang="bg-BG" smtClean="0">
                <a:solidFill>
                  <a:srgbClr val="F6F6F6"/>
                </a:solidFill>
              </a:rPr>
              <a:pPr/>
              <a:t>8</a:t>
            </a:fld>
            <a:endParaRPr lang="bg-BG" dirty="0">
              <a:solidFill>
                <a:srgbClr val="F6F6F6"/>
              </a:solidFill>
            </a:endParaRPr>
          </a:p>
        </p:txBody>
      </p:sp>
      <p:sp>
        <p:nvSpPr>
          <p:cNvPr id="24" name="Freeform 5"/>
          <p:cNvSpPr>
            <a:spLocks noEditPoints="1"/>
          </p:cNvSpPr>
          <p:nvPr/>
        </p:nvSpPr>
        <p:spPr bwMode="auto">
          <a:xfrm>
            <a:off x="3638317" y="2563197"/>
            <a:ext cx="225029" cy="225028"/>
          </a:xfrm>
          <a:custGeom>
            <a:avLst/>
            <a:gdLst>
              <a:gd name="T0" fmla="*/ 1308 w 1648"/>
              <a:gd name="T1" fmla="*/ 480 h 1642"/>
              <a:gd name="T2" fmla="*/ 828 w 1648"/>
              <a:gd name="T3" fmla="*/ 960 h 1642"/>
              <a:gd name="T4" fmla="*/ 348 w 1648"/>
              <a:gd name="T5" fmla="*/ 480 h 1642"/>
              <a:gd name="T6" fmla="*/ 828 w 1648"/>
              <a:gd name="T7" fmla="*/ 0 h 1642"/>
              <a:gd name="T8" fmla="*/ 1308 w 1648"/>
              <a:gd name="T9" fmla="*/ 480 h 1642"/>
              <a:gd name="T10" fmla="*/ 1224 w 1648"/>
              <a:gd name="T11" fmla="*/ 983 h 1642"/>
              <a:gd name="T12" fmla="*/ 828 w 1648"/>
              <a:gd name="T13" fmla="*/ 1120 h 1642"/>
              <a:gd name="T14" fmla="*/ 428 w 1648"/>
              <a:gd name="T15" fmla="*/ 980 h 1642"/>
              <a:gd name="T16" fmla="*/ 0 w 1648"/>
              <a:gd name="T17" fmla="*/ 1642 h 1642"/>
              <a:gd name="T18" fmla="*/ 1648 w 1648"/>
              <a:gd name="T19" fmla="*/ 1642 h 1642"/>
              <a:gd name="T20" fmla="*/ 1224 w 1648"/>
              <a:gd name="T21" fmla="*/ 983 h 1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48" h="1642">
                <a:moveTo>
                  <a:pt x="1308" y="480"/>
                </a:moveTo>
                <a:cubicBezTo>
                  <a:pt x="1308" y="745"/>
                  <a:pt x="1093" y="960"/>
                  <a:pt x="828" y="960"/>
                </a:cubicBezTo>
                <a:cubicBezTo>
                  <a:pt x="563" y="960"/>
                  <a:pt x="348" y="745"/>
                  <a:pt x="348" y="480"/>
                </a:cubicBezTo>
                <a:cubicBezTo>
                  <a:pt x="348" y="215"/>
                  <a:pt x="563" y="0"/>
                  <a:pt x="828" y="0"/>
                </a:cubicBezTo>
                <a:cubicBezTo>
                  <a:pt x="1093" y="0"/>
                  <a:pt x="1308" y="215"/>
                  <a:pt x="1308" y="480"/>
                </a:cubicBezTo>
                <a:close/>
                <a:moveTo>
                  <a:pt x="1224" y="983"/>
                </a:moveTo>
                <a:cubicBezTo>
                  <a:pt x="1113" y="1071"/>
                  <a:pt x="974" y="1120"/>
                  <a:pt x="828" y="1120"/>
                </a:cubicBezTo>
                <a:cubicBezTo>
                  <a:pt x="681" y="1120"/>
                  <a:pt x="541" y="1070"/>
                  <a:pt x="428" y="980"/>
                </a:cubicBezTo>
                <a:cubicBezTo>
                  <a:pt x="132" y="1088"/>
                  <a:pt x="0" y="1469"/>
                  <a:pt x="0" y="1642"/>
                </a:cubicBezTo>
                <a:cubicBezTo>
                  <a:pt x="1648" y="1642"/>
                  <a:pt x="1648" y="1642"/>
                  <a:pt x="1648" y="1642"/>
                </a:cubicBezTo>
                <a:cubicBezTo>
                  <a:pt x="1648" y="1470"/>
                  <a:pt x="1515" y="1093"/>
                  <a:pt x="1224" y="98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>
              <a:solidFill>
                <a:srgbClr val="006DC8"/>
              </a:solidFill>
              <a:latin typeface="Arial" charset="0"/>
            </a:endParaRPr>
          </a:p>
        </p:txBody>
      </p:sp>
      <p:sp>
        <p:nvSpPr>
          <p:cNvPr id="32" name="Freeform 13"/>
          <p:cNvSpPr>
            <a:spLocks noEditPoints="1"/>
          </p:cNvSpPr>
          <p:nvPr/>
        </p:nvSpPr>
        <p:spPr bwMode="auto">
          <a:xfrm>
            <a:off x="3630028" y="3803518"/>
            <a:ext cx="257746" cy="257746"/>
          </a:xfrm>
          <a:custGeom>
            <a:avLst/>
            <a:gdLst>
              <a:gd name="T0" fmla="*/ 1158 w 1640"/>
              <a:gd name="T1" fmla="*/ 965 h 1642"/>
              <a:gd name="T2" fmla="*/ 705 w 1640"/>
              <a:gd name="T3" fmla="*/ 965 h 1642"/>
              <a:gd name="T4" fmla="*/ 705 w 1640"/>
              <a:gd name="T5" fmla="*/ 467 h 1642"/>
              <a:gd name="T6" fmla="*/ 849 w 1640"/>
              <a:gd name="T7" fmla="*/ 467 h 1642"/>
              <a:gd name="T8" fmla="*/ 849 w 1640"/>
              <a:gd name="T9" fmla="*/ 821 h 1642"/>
              <a:gd name="T10" fmla="*/ 1158 w 1640"/>
              <a:gd name="T11" fmla="*/ 821 h 1642"/>
              <a:gd name="T12" fmla="*/ 1158 w 1640"/>
              <a:gd name="T13" fmla="*/ 965 h 1642"/>
              <a:gd name="T14" fmla="*/ 1354 w 1640"/>
              <a:gd name="T15" fmla="*/ 1311 h 1642"/>
              <a:gd name="T16" fmla="*/ 1543 w 1640"/>
              <a:gd name="T17" fmla="*/ 824 h 1642"/>
              <a:gd name="T18" fmla="*/ 820 w 1640"/>
              <a:gd name="T19" fmla="*/ 101 h 1642"/>
              <a:gd name="T20" fmla="*/ 97 w 1640"/>
              <a:gd name="T21" fmla="*/ 824 h 1642"/>
              <a:gd name="T22" fmla="*/ 286 w 1640"/>
              <a:gd name="T23" fmla="*/ 1311 h 1642"/>
              <a:gd name="T24" fmla="*/ 171 w 1640"/>
              <a:gd name="T25" fmla="*/ 1599 h 1642"/>
              <a:gd name="T26" fmla="*/ 179 w 1640"/>
              <a:gd name="T27" fmla="*/ 1633 h 1642"/>
              <a:gd name="T28" fmla="*/ 215 w 1640"/>
              <a:gd name="T29" fmla="*/ 1635 h 1642"/>
              <a:gd name="T30" fmla="*/ 476 w 1640"/>
              <a:gd name="T31" fmla="*/ 1460 h 1642"/>
              <a:gd name="T32" fmla="*/ 820 w 1640"/>
              <a:gd name="T33" fmla="*/ 1547 h 1642"/>
              <a:gd name="T34" fmla="*/ 1164 w 1640"/>
              <a:gd name="T35" fmla="*/ 1460 h 1642"/>
              <a:gd name="T36" fmla="*/ 1425 w 1640"/>
              <a:gd name="T37" fmla="*/ 1635 h 1642"/>
              <a:gd name="T38" fmla="*/ 1461 w 1640"/>
              <a:gd name="T39" fmla="*/ 1634 h 1642"/>
              <a:gd name="T40" fmla="*/ 1469 w 1640"/>
              <a:gd name="T41" fmla="*/ 1599 h 1642"/>
              <a:gd name="T42" fmla="*/ 1354 w 1640"/>
              <a:gd name="T43" fmla="*/ 1311 h 1642"/>
              <a:gd name="T44" fmla="*/ 820 w 1640"/>
              <a:gd name="T45" fmla="*/ 1367 h 1642"/>
              <a:gd name="T46" fmla="*/ 277 w 1640"/>
              <a:gd name="T47" fmla="*/ 824 h 1642"/>
              <a:gd name="T48" fmla="*/ 820 w 1640"/>
              <a:gd name="T49" fmla="*/ 281 h 1642"/>
              <a:gd name="T50" fmla="*/ 1363 w 1640"/>
              <a:gd name="T51" fmla="*/ 824 h 1642"/>
              <a:gd name="T52" fmla="*/ 820 w 1640"/>
              <a:gd name="T53" fmla="*/ 1367 h 1642"/>
              <a:gd name="T54" fmla="*/ 496 w 1640"/>
              <a:gd name="T55" fmla="*/ 46 h 1642"/>
              <a:gd name="T56" fmla="*/ 328 w 1640"/>
              <a:gd name="T57" fmla="*/ 0 h 1642"/>
              <a:gd name="T58" fmla="*/ 0 w 1640"/>
              <a:gd name="T59" fmla="*/ 328 h 1642"/>
              <a:gd name="T60" fmla="*/ 45 w 1640"/>
              <a:gd name="T61" fmla="*/ 493 h 1642"/>
              <a:gd name="T62" fmla="*/ 496 w 1640"/>
              <a:gd name="T63" fmla="*/ 46 h 1642"/>
              <a:gd name="T64" fmla="*/ 1595 w 1640"/>
              <a:gd name="T65" fmla="*/ 493 h 1642"/>
              <a:gd name="T66" fmla="*/ 1640 w 1640"/>
              <a:gd name="T67" fmla="*/ 328 h 1642"/>
              <a:gd name="T68" fmla="*/ 1312 w 1640"/>
              <a:gd name="T69" fmla="*/ 0 h 1642"/>
              <a:gd name="T70" fmla="*/ 1145 w 1640"/>
              <a:gd name="T71" fmla="*/ 46 h 1642"/>
              <a:gd name="T72" fmla="*/ 1595 w 1640"/>
              <a:gd name="T73" fmla="*/ 493 h 1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40" h="1642">
                <a:moveTo>
                  <a:pt x="1158" y="965"/>
                </a:moveTo>
                <a:cubicBezTo>
                  <a:pt x="705" y="965"/>
                  <a:pt x="705" y="965"/>
                  <a:pt x="705" y="965"/>
                </a:cubicBezTo>
                <a:cubicBezTo>
                  <a:pt x="705" y="467"/>
                  <a:pt x="705" y="467"/>
                  <a:pt x="705" y="467"/>
                </a:cubicBezTo>
                <a:cubicBezTo>
                  <a:pt x="849" y="467"/>
                  <a:pt x="849" y="467"/>
                  <a:pt x="849" y="467"/>
                </a:cubicBezTo>
                <a:cubicBezTo>
                  <a:pt x="849" y="821"/>
                  <a:pt x="849" y="821"/>
                  <a:pt x="849" y="821"/>
                </a:cubicBezTo>
                <a:cubicBezTo>
                  <a:pt x="1158" y="821"/>
                  <a:pt x="1158" y="821"/>
                  <a:pt x="1158" y="821"/>
                </a:cubicBezTo>
                <a:cubicBezTo>
                  <a:pt x="1158" y="965"/>
                  <a:pt x="1158" y="965"/>
                  <a:pt x="1158" y="965"/>
                </a:cubicBezTo>
                <a:close/>
                <a:moveTo>
                  <a:pt x="1354" y="1311"/>
                </a:moveTo>
                <a:cubicBezTo>
                  <a:pt x="1471" y="1183"/>
                  <a:pt x="1543" y="1012"/>
                  <a:pt x="1543" y="824"/>
                </a:cubicBezTo>
                <a:cubicBezTo>
                  <a:pt x="1543" y="424"/>
                  <a:pt x="1219" y="101"/>
                  <a:pt x="820" y="101"/>
                </a:cubicBezTo>
                <a:cubicBezTo>
                  <a:pt x="421" y="101"/>
                  <a:pt x="97" y="424"/>
                  <a:pt x="97" y="824"/>
                </a:cubicBezTo>
                <a:cubicBezTo>
                  <a:pt x="97" y="1012"/>
                  <a:pt x="169" y="1183"/>
                  <a:pt x="286" y="1311"/>
                </a:cubicBezTo>
                <a:cubicBezTo>
                  <a:pt x="250" y="1401"/>
                  <a:pt x="203" y="1520"/>
                  <a:pt x="171" y="1599"/>
                </a:cubicBezTo>
                <a:cubicBezTo>
                  <a:pt x="166" y="1611"/>
                  <a:pt x="169" y="1625"/>
                  <a:pt x="179" y="1633"/>
                </a:cubicBezTo>
                <a:cubicBezTo>
                  <a:pt x="190" y="1642"/>
                  <a:pt x="204" y="1642"/>
                  <a:pt x="215" y="1635"/>
                </a:cubicBezTo>
                <a:cubicBezTo>
                  <a:pt x="288" y="1586"/>
                  <a:pt x="398" y="1513"/>
                  <a:pt x="476" y="1460"/>
                </a:cubicBezTo>
                <a:cubicBezTo>
                  <a:pt x="579" y="1515"/>
                  <a:pt x="696" y="1547"/>
                  <a:pt x="820" y="1547"/>
                </a:cubicBezTo>
                <a:cubicBezTo>
                  <a:pt x="944" y="1547"/>
                  <a:pt x="1061" y="1515"/>
                  <a:pt x="1164" y="1460"/>
                </a:cubicBezTo>
                <a:cubicBezTo>
                  <a:pt x="1425" y="1635"/>
                  <a:pt x="1425" y="1635"/>
                  <a:pt x="1425" y="1635"/>
                </a:cubicBezTo>
                <a:cubicBezTo>
                  <a:pt x="1436" y="1642"/>
                  <a:pt x="1450" y="1642"/>
                  <a:pt x="1461" y="1634"/>
                </a:cubicBezTo>
                <a:cubicBezTo>
                  <a:pt x="1471" y="1625"/>
                  <a:pt x="1474" y="1612"/>
                  <a:pt x="1469" y="1599"/>
                </a:cubicBezTo>
                <a:lnTo>
                  <a:pt x="1354" y="1311"/>
                </a:lnTo>
                <a:close/>
                <a:moveTo>
                  <a:pt x="820" y="1367"/>
                </a:moveTo>
                <a:cubicBezTo>
                  <a:pt x="520" y="1367"/>
                  <a:pt x="277" y="1124"/>
                  <a:pt x="277" y="824"/>
                </a:cubicBezTo>
                <a:cubicBezTo>
                  <a:pt x="277" y="524"/>
                  <a:pt x="520" y="281"/>
                  <a:pt x="820" y="281"/>
                </a:cubicBezTo>
                <a:cubicBezTo>
                  <a:pt x="1120" y="281"/>
                  <a:pt x="1363" y="524"/>
                  <a:pt x="1363" y="824"/>
                </a:cubicBezTo>
                <a:cubicBezTo>
                  <a:pt x="1363" y="1124"/>
                  <a:pt x="1120" y="1367"/>
                  <a:pt x="820" y="1367"/>
                </a:cubicBezTo>
                <a:close/>
                <a:moveTo>
                  <a:pt x="496" y="46"/>
                </a:moveTo>
                <a:cubicBezTo>
                  <a:pt x="446" y="17"/>
                  <a:pt x="389" y="0"/>
                  <a:pt x="328" y="0"/>
                </a:cubicBezTo>
                <a:cubicBezTo>
                  <a:pt x="147" y="0"/>
                  <a:pt x="0" y="147"/>
                  <a:pt x="0" y="328"/>
                </a:cubicBezTo>
                <a:cubicBezTo>
                  <a:pt x="0" y="388"/>
                  <a:pt x="16" y="444"/>
                  <a:pt x="45" y="493"/>
                </a:cubicBezTo>
                <a:cubicBezTo>
                  <a:pt x="131" y="292"/>
                  <a:pt x="293" y="130"/>
                  <a:pt x="496" y="46"/>
                </a:cubicBezTo>
                <a:close/>
                <a:moveTo>
                  <a:pt x="1595" y="493"/>
                </a:moveTo>
                <a:cubicBezTo>
                  <a:pt x="1624" y="444"/>
                  <a:pt x="1640" y="388"/>
                  <a:pt x="1640" y="328"/>
                </a:cubicBezTo>
                <a:cubicBezTo>
                  <a:pt x="1640" y="147"/>
                  <a:pt x="1493" y="0"/>
                  <a:pt x="1312" y="0"/>
                </a:cubicBezTo>
                <a:cubicBezTo>
                  <a:pt x="1251" y="0"/>
                  <a:pt x="1194" y="17"/>
                  <a:pt x="1145" y="46"/>
                </a:cubicBezTo>
                <a:cubicBezTo>
                  <a:pt x="1347" y="130"/>
                  <a:pt x="1509" y="292"/>
                  <a:pt x="1595" y="4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>
              <a:solidFill>
                <a:srgbClr val="006DC8"/>
              </a:solidFill>
              <a:latin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199229" y="549070"/>
            <a:ext cx="6858001" cy="675560"/>
          </a:xfrm>
        </p:spPr>
        <p:txBody>
          <a:bodyPr/>
          <a:lstStyle/>
          <a:p>
            <a:pPr algn="l"/>
            <a:r>
              <a:rPr lang="en-US" cap="all" dirty="0"/>
              <a:t>The Chapter Report</a:t>
            </a:r>
            <a:endParaRPr lang="bg-BG" cap="al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BC9BCC-8581-428B-B31D-EE34C474B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584" y="1697049"/>
            <a:ext cx="4008726" cy="3741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EAB93F-9D70-447A-B8FF-C08C8D416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5900" y="1698618"/>
            <a:ext cx="3627551" cy="373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16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B13F18-A32D-40F8-92A2-4CABB04772E8}" type="slidenum">
              <a:rPr lang="bg-BG" smtClean="0">
                <a:solidFill>
                  <a:srgbClr val="F6F6F6"/>
                </a:solidFill>
              </a:rPr>
              <a:pPr/>
              <a:t>9</a:t>
            </a:fld>
            <a:endParaRPr lang="bg-BG" dirty="0">
              <a:solidFill>
                <a:srgbClr val="F6F6F6"/>
              </a:solidFill>
            </a:endParaRPr>
          </a:p>
        </p:txBody>
      </p:sp>
      <p:sp>
        <p:nvSpPr>
          <p:cNvPr id="24" name="Freeform 5"/>
          <p:cNvSpPr>
            <a:spLocks noEditPoints="1"/>
          </p:cNvSpPr>
          <p:nvPr/>
        </p:nvSpPr>
        <p:spPr bwMode="auto">
          <a:xfrm>
            <a:off x="3638317" y="2563197"/>
            <a:ext cx="225029" cy="225028"/>
          </a:xfrm>
          <a:custGeom>
            <a:avLst/>
            <a:gdLst>
              <a:gd name="T0" fmla="*/ 1308 w 1648"/>
              <a:gd name="T1" fmla="*/ 480 h 1642"/>
              <a:gd name="T2" fmla="*/ 828 w 1648"/>
              <a:gd name="T3" fmla="*/ 960 h 1642"/>
              <a:gd name="T4" fmla="*/ 348 w 1648"/>
              <a:gd name="T5" fmla="*/ 480 h 1642"/>
              <a:gd name="T6" fmla="*/ 828 w 1648"/>
              <a:gd name="T7" fmla="*/ 0 h 1642"/>
              <a:gd name="T8" fmla="*/ 1308 w 1648"/>
              <a:gd name="T9" fmla="*/ 480 h 1642"/>
              <a:gd name="T10" fmla="*/ 1224 w 1648"/>
              <a:gd name="T11" fmla="*/ 983 h 1642"/>
              <a:gd name="T12" fmla="*/ 828 w 1648"/>
              <a:gd name="T13" fmla="*/ 1120 h 1642"/>
              <a:gd name="T14" fmla="*/ 428 w 1648"/>
              <a:gd name="T15" fmla="*/ 980 h 1642"/>
              <a:gd name="T16" fmla="*/ 0 w 1648"/>
              <a:gd name="T17" fmla="*/ 1642 h 1642"/>
              <a:gd name="T18" fmla="*/ 1648 w 1648"/>
              <a:gd name="T19" fmla="*/ 1642 h 1642"/>
              <a:gd name="T20" fmla="*/ 1224 w 1648"/>
              <a:gd name="T21" fmla="*/ 983 h 1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48" h="1642">
                <a:moveTo>
                  <a:pt x="1308" y="480"/>
                </a:moveTo>
                <a:cubicBezTo>
                  <a:pt x="1308" y="745"/>
                  <a:pt x="1093" y="960"/>
                  <a:pt x="828" y="960"/>
                </a:cubicBezTo>
                <a:cubicBezTo>
                  <a:pt x="563" y="960"/>
                  <a:pt x="348" y="745"/>
                  <a:pt x="348" y="480"/>
                </a:cubicBezTo>
                <a:cubicBezTo>
                  <a:pt x="348" y="215"/>
                  <a:pt x="563" y="0"/>
                  <a:pt x="828" y="0"/>
                </a:cubicBezTo>
                <a:cubicBezTo>
                  <a:pt x="1093" y="0"/>
                  <a:pt x="1308" y="215"/>
                  <a:pt x="1308" y="480"/>
                </a:cubicBezTo>
                <a:close/>
                <a:moveTo>
                  <a:pt x="1224" y="983"/>
                </a:moveTo>
                <a:cubicBezTo>
                  <a:pt x="1113" y="1071"/>
                  <a:pt x="974" y="1120"/>
                  <a:pt x="828" y="1120"/>
                </a:cubicBezTo>
                <a:cubicBezTo>
                  <a:pt x="681" y="1120"/>
                  <a:pt x="541" y="1070"/>
                  <a:pt x="428" y="980"/>
                </a:cubicBezTo>
                <a:cubicBezTo>
                  <a:pt x="132" y="1088"/>
                  <a:pt x="0" y="1469"/>
                  <a:pt x="0" y="1642"/>
                </a:cubicBezTo>
                <a:cubicBezTo>
                  <a:pt x="1648" y="1642"/>
                  <a:pt x="1648" y="1642"/>
                  <a:pt x="1648" y="1642"/>
                </a:cubicBezTo>
                <a:cubicBezTo>
                  <a:pt x="1648" y="1470"/>
                  <a:pt x="1515" y="1093"/>
                  <a:pt x="1224" y="98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>
              <a:solidFill>
                <a:srgbClr val="006DC8"/>
              </a:solidFill>
              <a:latin typeface="Arial" charset="0"/>
            </a:endParaRPr>
          </a:p>
        </p:txBody>
      </p:sp>
      <p:sp>
        <p:nvSpPr>
          <p:cNvPr id="32" name="Freeform 13"/>
          <p:cNvSpPr>
            <a:spLocks noEditPoints="1"/>
          </p:cNvSpPr>
          <p:nvPr/>
        </p:nvSpPr>
        <p:spPr bwMode="auto">
          <a:xfrm>
            <a:off x="3630028" y="3803518"/>
            <a:ext cx="257746" cy="257746"/>
          </a:xfrm>
          <a:custGeom>
            <a:avLst/>
            <a:gdLst>
              <a:gd name="T0" fmla="*/ 1158 w 1640"/>
              <a:gd name="T1" fmla="*/ 965 h 1642"/>
              <a:gd name="T2" fmla="*/ 705 w 1640"/>
              <a:gd name="T3" fmla="*/ 965 h 1642"/>
              <a:gd name="T4" fmla="*/ 705 w 1640"/>
              <a:gd name="T5" fmla="*/ 467 h 1642"/>
              <a:gd name="T6" fmla="*/ 849 w 1640"/>
              <a:gd name="T7" fmla="*/ 467 h 1642"/>
              <a:gd name="T8" fmla="*/ 849 w 1640"/>
              <a:gd name="T9" fmla="*/ 821 h 1642"/>
              <a:gd name="T10" fmla="*/ 1158 w 1640"/>
              <a:gd name="T11" fmla="*/ 821 h 1642"/>
              <a:gd name="T12" fmla="*/ 1158 w 1640"/>
              <a:gd name="T13" fmla="*/ 965 h 1642"/>
              <a:gd name="T14" fmla="*/ 1354 w 1640"/>
              <a:gd name="T15" fmla="*/ 1311 h 1642"/>
              <a:gd name="T16" fmla="*/ 1543 w 1640"/>
              <a:gd name="T17" fmla="*/ 824 h 1642"/>
              <a:gd name="T18" fmla="*/ 820 w 1640"/>
              <a:gd name="T19" fmla="*/ 101 h 1642"/>
              <a:gd name="T20" fmla="*/ 97 w 1640"/>
              <a:gd name="T21" fmla="*/ 824 h 1642"/>
              <a:gd name="T22" fmla="*/ 286 w 1640"/>
              <a:gd name="T23" fmla="*/ 1311 h 1642"/>
              <a:gd name="T24" fmla="*/ 171 w 1640"/>
              <a:gd name="T25" fmla="*/ 1599 h 1642"/>
              <a:gd name="T26" fmla="*/ 179 w 1640"/>
              <a:gd name="T27" fmla="*/ 1633 h 1642"/>
              <a:gd name="T28" fmla="*/ 215 w 1640"/>
              <a:gd name="T29" fmla="*/ 1635 h 1642"/>
              <a:gd name="T30" fmla="*/ 476 w 1640"/>
              <a:gd name="T31" fmla="*/ 1460 h 1642"/>
              <a:gd name="T32" fmla="*/ 820 w 1640"/>
              <a:gd name="T33" fmla="*/ 1547 h 1642"/>
              <a:gd name="T34" fmla="*/ 1164 w 1640"/>
              <a:gd name="T35" fmla="*/ 1460 h 1642"/>
              <a:gd name="T36" fmla="*/ 1425 w 1640"/>
              <a:gd name="T37" fmla="*/ 1635 h 1642"/>
              <a:gd name="T38" fmla="*/ 1461 w 1640"/>
              <a:gd name="T39" fmla="*/ 1634 h 1642"/>
              <a:gd name="T40" fmla="*/ 1469 w 1640"/>
              <a:gd name="T41" fmla="*/ 1599 h 1642"/>
              <a:gd name="T42" fmla="*/ 1354 w 1640"/>
              <a:gd name="T43" fmla="*/ 1311 h 1642"/>
              <a:gd name="T44" fmla="*/ 820 w 1640"/>
              <a:gd name="T45" fmla="*/ 1367 h 1642"/>
              <a:gd name="T46" fmla="*/ 277 w 1640"/>
              <a:gd name="T47" fmla="*/ 824 h 1642"/>
              <a:gd name="T48" fmla="*/ 820 w 1640"/>
              <a:gd name="T49" fmla="*/ 281 h 1642"/>
              <a:gd name="T50" fmla="*/ 1363 w 1640"/>
              <a:gd name="T51" fmla="*/ 824 h 1642"/>
              <a:gd name="T52" fmla="*/ 820 w 1640"/>
              <a:gd name="T53" fmla="*/ 1367 h 1642"/>
              <a:gd name="T54" fmla="*/ 496 w 1640"/>
              <a:gd name="T55" fmla="*/ 46 h 1642"/>
              <a:gd name="T56" fmla="*/ 328 w 1640"/>
              <a:gd name="T57" fmla="*/ 0 h 1642"/>
              <a:gd name="T58" fmla="*/ 0 w 1640"/>
              <a:gd name="T59" fmla="*/ 328 h 1642"/>
              <a:gd name="T60" fmla="*/ 45 w 1640"/>
              <a:gd name="T61" fmla="*/ 493 h 1642"/>
              <a:gd name="T62" fmla="*/ 496 w 1640"/>
              <a:gd name="T63" fmla="*/ 46 h 1642"/>
              <a:gd name="T64" fmla="*/ 1595 w 1640"/>
              <a:gd name="T65" fmla="*/ 493 h 1642"/>
              <a:gd name="T66" fmla="*/ 1640 w 1640"/>
              <a:gd name="T67" fmla="*/ 328 h 1642"/>
              <a:gd name="T68" fmla="*/ 1312 w 1640"/>
              <a:gd name="T69" fmla="*/ 0 h 1642"/>
              <a:gd name="T70" fmla="*/ 1145 w 1640"/>
              <a:gd name="T71" fmla="*/ 46 h 1642"/>
              <a:gd name="T72" fmla="*/ 1595 w 1640"/>
              <a:gd name="T73" fmla="*/ 493 h 1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40" h="1642">
                <a:moveTo>
                  <a:pt x="1158" y="965"/>
                </a:moveTo>
                <a:cubicBezTo>
                  <a:pt x="705" y="965"/>
                  <a:pt x="705" y="965"/>
                  <a:pt x="705" y="965"/>
                </a:cubicBezTo>
                <a:cubicBezTo>
                  <a:pt x="705" y="467"/>
                  <a:pt x="705" y="467"/>
                  <a:pt x="705" y="467"/>
                </a:cubicBezTo>
                <a:cubicBezTo>
                  <a:pt x="849" y="467"/>
                  <a:pt x="849" y="467"/>
                  <a:pt x="849" y="467"/>
                </a:cubicBezTo>
                <a:cubicBezTo>
                  <a:pt x="849" y="821"/>
                  <a:pt x="849" y="821"/>
                  <a:pt x="849" y="821"/>
                </a:cubicBezTo>
                <a:cubicBezTo>
                  <a:pt x="1158" y="821"/>
                  <a:pt x="1158" y="821"/>
                  <a:pt x="1158" y="821"/>
                </a:cubicBezTo>
                <a:cubicBezTo>
                  <a:pt x="1158" y="965"/>
                  <a:pt x="1158" y="965"/>
                  <a:pt x="1158" y="965"/>
                </a:cubicBezTo>
                <a:close/>
                <a:moveTo>
                  <a:pt x="1354" y="1311"/>
                </a:moveTo>
                <a:cubicBezTo>
                  <a:pt x="1471" y="1183"/>
                  <a:pt x="1543" y="1012"/>
                  <a:pt x="1543" y="824"/>
                </a:cubicBezTo>
                <a:cubicBezTo>
                  <a:pt x="1543" y="424"/>
                  <a:pt x="1219" y="101"/>
                  <a:pt x="820" y="101"/>
                </a:cubicBezTo>
                <a:cubicBezTo>
                  <a:pt x="421" y="101"/>
                  <a:pt x="97" y="424"/>
                  <a:pt x="97" y="824"/>
                </a:cubicBezTo>
                <a:cubicBezTo>
                  <a:pt x="97" y="1012"/>
                  <a:pt x="169" y="1183"/>
                  <a:pt x="286" y="1311"/>
                </a:cubicBezTo>
                <a:cubicBezTo>
                  <a:pt x="250" y="1401"/>
                  <a:pt x="203" y="1520"/>
                  <a:pt x="171" y="1599"/>
                </a:cubicBezTo>
                <a:cubicBezTo>
                  <a:pt x="166" y="1611"/>
                  <a:pt x="169" y="1625"/>
                  <a:pt x="179" y="1633"/>
                </a:cubicBezTo>
                <a:cubicBezTo>
                  <a:pt x="190" y="1642"/>
                  <a:pt x="204" y="1642"/>
                  <a:pt x="215" y="1635"/>
                </a:cubicBezTo>
                <a:cubicBezTo>
                  <a:pt x="288" y="1586"/>
                  <a:pt x="398" y="1513"/>
                  <a:pt x="476" y="1460"/>
                </a:cubicBezTo>
                <a:cubicBezTo>
                  <a:pt x="579" y="1515"/>
                  <a:pt x="696" y="1547"/>
                  <a:pt x="820" y="1547"/>
                </a:cubicBezTo>
                <a:cubicBezTo>
                  <a:pt x="944" y="1547"/>
                  <a:pt x="1061" y="1515"/>
                  <a:pt x="1164" y="1460"/>
                </a:cubicBezTo>
                <a:cubicBezTo>
                  <a:pt x="1425" y="1635"/>
                  <a:pt x="1425" y="1635"/>
                  <a:pt x="1425" y="1635"/>
                </a:cubicBezTo>
                <a:cubicBezTo>
                  <a:pt x="1436" y="1642"/>
                  <a:pt x="1450" y="1642"/>
                  <a:pt x="1461" y="1634"/>
                </a:cubicBezTo>
                <a:cubicBezTo>
                  <a:pt x="1471" y="1625"/>
                  <a:pt x="1474" y="1612"/>
                  <a:pt x="1469" y="1599"/>
                </a:cubicBezTo>
                <a:lnTo>
                  <a:pt x="1354" y="1311"/>
                </a:lnTo>
                <a:close/>
                <a:moveTo>
                  <a:pt x="820" y="1367"/>
                </a:moveTo>
                <a:cubicBezTo>
                  <a:pt x="520" y="1367"/>
                  <a:pt x="277" y="1124"/>
                  <a:pt x="277" y="824"/>
                </a:cubicBezTo>
                <a:cubicBezTo>
                  <a:pt x="277" y="524"/>
                  <a:pt x="520" y="281"/>
                  <a:pt x="820" y="281"/>
                </a:cubicBezTo>
                <a:cubicBezTo>
                  <a:pt x="1120" y="281"/>
                  <a:pt x="1363" y="524"/>
                  <a:pt x="1363" y="824"/>
                </a:cubicBezTo>
                <a:cubicBezTo>
                  <a:pt x="1363" y="1124"/>
                  <a:pt x="1120" y="1367"/>
                  <a:pt x="820" y="1367"/>
                </a:cubicBezTo>
                <a:close/>
                <a:moveTo>
                  <a:pt x="496" y="46"/>
                </a:moveTo>
                <a:cubicBezTo>
                  <a:pt x="446" y="17"/>
                  <a:pt x="389" y="0"/>
                  <a:pt x="328" y="0"/>
                </a:cubicBezTo>
                <a:cubicBezTo>
                  <a:pt x="147" y="0"/>
                  <a:pt x="0" y="147"/>
                  <a:pt x="0" y="328"/>
                </a:cubicBezTo>
                <a:cubicBezTo>
                  <a:pt x="0" y="388"/>
                  <a:pt x="16" y="444"/>
                  <a:pt x="45" y="493"/>
                </a:cubicBezTo>
                <a:cubicBezTo>
                  <a:pt x="131" y="292"/>
                  <a:pt x="293" y="130"/>
                  <a:pt x="496" y="46"/>
                </a:cubicBezTo>
                <a:close/>
                <a:moveTo>
                  <a:pt x="1595" y="493"/>
                </a:moveTo>
                <a:cubicBezTo>
                  <a:pt x="1624" y="444"/>
                  <a:pt x="1640" y="388"/>
                  <a:pt x="1640" y="328"/>
                </a:cubicBezTo>
                <a:cubicBezTo>
                  <a:pt x="1640" y="147"/>
                  <a:pt x="1493" y="0"/>
                  <a:pt x="1312" y="0"/>
                </a:cubicBezTo>
                <a:cubicBezTo>
                  <a:pt x="1251" y="0"/>
                  <a:pt x="1194" y="17"/>
                  <a:pt x="1145" y="46"/>
                </a:cubicBezTo>
                <a:cubicBezTo>
                  <a:pt x="1347" y="130"/>
                  <a:pt x="1509" y="292"/>
                  <a:pt x="1595" y="4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>
              <a:solidFill>
                <a:srgbClr val="006DC8"/>
              </a:solidFill>
              <a:latin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199229" y="549070"/>
            <a:ext cx="6858001" cy="675560"/>
          </a:xfrm>
        </p:spPr>
        <p:txBody>
          <a:bodyPr/>
          <a:lstStyle/>
          <a:p>
            <a:pPr algn="l"/>
            <a:r>
              <a:rPr lang="en-US" cap="all" dirty="0"/>
              <a:t>The Chapter Report</a:t>
            </a:r>
            <a:endParaRPr lang="bg-BG" cap="al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9BACEF-A2B1-4331-846D-A4CFF7B98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540" y="1956087"/>
            <a:ext cx="3551822" cy="345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6333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6DC8"/>
      </a:dk1>
      <a:lt1>
        <a:srgbClr val="992013"/>
      </a:lt1>
      <a:dk2>
        <a:srgbClr val="003287"/>
      </a:dk2>
      <a:lt2>
        <a:srgbClr val="D9D9D9"/>
      </a:lt2>
      <a:accent1>
        <a:srgbClr val="FBFBFB"/>
      </a:accent1>
      <a:accent2>
        <a:srgbClr val="878787"/>
      </a:accent2>
      <a:accent3>
        <a:srgbClr val="FBFBFB"/>
      </a:accent3>
      <a:accent4>
        <a:srgbClr val="FBFBFB"/>
      </a:accent4>
      <a:accent5>
        <a:srgbClr val="F6F6F6"/>
      </a:accent5>
      <a:accent6>
        <a:srgbClr val="292929"/>
      </a:accent6>
      <a:hlink>
        <a:srgbClr val="F6F6F6"/>
      </a:hlink>
      <a:folHlink>
        <a:srgbClr val="F6F6F6"/>
      </a:folHlink>
    </a:clrScheme>
    <a:fontScheme name="Beta Theta Pi">
      <a:majorFont>
        <a:latin typeface="Gotham Bold"/>
        <a:ea typeface=""/>
        <a:cs typeface=""/>
      </a:majorFont>
      <a:minorFont>
        <a:latin typeface="Helvetica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5033</TotalTime>
  <Words>195</Words>
  <Application>Microsoft Office PowerPoint</Application>
  <PresentationFormat>Widescreen</PresentationFormat>
  <Paragraphs>71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Franklin Gothic Book</vt:lpstr>
      <vt:lpstr>Franklin Gothic Demi</vt:lpstr>
      <vt:lpstr>Helvetica LT Std</vt:lpstr>
      <vt:lpstr>Open Sans</vt:lpstr>
      <vt:lpstr>Open Sans Condensed Light</vt:lpstr>
      <vt:lpstr>1_Office Theme</vt:lpstr>
      <vt:lpstr>PowerPoint Presentation</vt:lpstr>
      <vt:lpstr>Strategic Initiatives</vt:lpstr>
      <vt:lpstr>PowerPoint Presentation</vt:lpstr>
      <vt:lpstr>Assessment Response Rate</vt:lpstr>
      <vt:lpstr>The Chapter Report</vt:lpstr>
      <vt:lpstr>The Chapter Report</vt:lpstr>
      <vt:lpstr>4 unique definitions of brotherhood</vt:lpstr>
      <vt:lpstr>The Chapter Report</vt:lpstr>
      <vt:lpstr>The Chapter Report</vt:lpstr>
      <vt:lpstr>The Chapter Report</vt:lpstr>
      <vt:lpstr>Discussion Questions</vt:lpstr>
      <vt:lpstr>Discussion Questions</vt:lpstr>
      <vt:lpstr>PowerPoint Presentation</vt:lpstr>
    </vt:vector>
  </TitlesOfParts>
  <Company>Beta Theta 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Rundle</dc:creator>
  <cp:lastModifiedBy>Chris Mueller</cp:lastModifiedBy>
  <cp:revision>112</cp:revision>
  <cp:lastPrinted>2017-01-10T14:05:31Z</cp:lastPrinted>
  <dcterms:created xsi:type="dcterms:W3CDTF">2016-12-07T13:49:39Z</dcterms:created>
  <dcterms:modified xsi:type="dcterms:W3CDTF">2018-12-04T22:04:22Z</dcterms:modified>
</cp:coreProperties>
</file>